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9"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90" r:id="rId24"/>
    <p:sldId id="291" r:id="rId25"/>
    <p:sldId id="292" r:id="rId26"/>
    <p:sldId id="293" r:id="rId27"/>
    <p:sldId id="294" r:id="rId28"/>
    <p:sldId id="295" r:id="rId29"/>
    <p:sldId id="296" r:id="rId30"/>
    <p:sldId id="29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Lst>
  <p:sldSz cx="12192000" cy="6858000"/>
  <p:notesSz cx="6985000" cy="9282113"/>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0178" autoAdjust="0"/>
  </p:normalViewPr>
  <p:slideViewPr>
    <p:cSldViewPr snapToGrid="0" snapToObjects="1">
      <p:cViewPr varScale="1">
        <p:scale>
          <a:sx n="75" d="100"/>
          <a:sy n="75" d="100"/>
        </p:scale>
        <p:origin x="-976" y="-11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printerSettings" Target="printerSettings/printerSettings1.bin"/></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
        <p:cNvGrpSpPr/>
        <p:nvPr/>
      </p:nvGrpSpPr>
      <p:grpSpPr>
        <a:xfrm>
          <a:off x="0" y="0"/>
          <a:ext cx="0" cy="0"/>
          <a:chOff x="0" y="0"/>
          <a:chExt cx="0" cy="0"/>
        </a:xfrm>
      </p:grpSpPr>
      <p:sp>
        <p:nvSpPr>
          <p:cNvPr id="2" name="Shape 2"/>
          <p:cNvSpPr txBox="1">
            <a:spLocks noGrp="1"/>
          </p:cNvSpPr>
          <p:nvPr>
            <p:ph type="hdr" idx="2"/>
          </p:nvPr>
        </p:nvSpPr>
        <p:spPr>
          <a:xfrm>
            <a:off x="-1586" y="0"/>
            <a:ext cx="3028949" cy="463550"/>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defRPr/>
            </a:lvl1pPr>
            <a:lvl2pPr marL="457200" marR="0" indent="0" algn="l" rtl="0">
              <a:lnSpc>
                <a:spcPct val="100000"/>
              </a:lnSpc>
              <a:spcBef>
                <a:spcPts val="0"/>
              </a:spcBef>
              <a:spcAft>
                <a:spcPts val="0"/>
              </a:spcAft>
              <a:defRPr/>
            </a:lvl2pPr>
            <a:lvl3pPr marL="914400" marR="0" indent="0" algn="l" rtl="0">
              <a:lnSpc>
                <a:spcPct val="100000"/>
              </a:lnSpc>
              <a:spcBef>
                <a:spcPts val="0"/>
              </a:spcBef>
              <a:spcAft>
                <a:spcPts val="0"/>
              </a:spcAft>
              <a:defRPr/>
            </a:lvl3pPr>
            <a:lvl4pPr marL="1371600" marR="0" indent="0" algn="l" rtl="0">
              <a:lnSpc>
                <a:spcPct val="100000"/>
              </a:lnSpc>
              <a:spcBef>
                <a:spcPts val="0"/>
              </a:spcBef>
              <a:spcAft>
                <a:spcPts val="0"/>
              </a:spcAft>
              <a:defRPr/>
            </a:lvl4pPr>
            <a:lvl5pPr marL="1828800" marR="0" indent="0" algn="l" rtl="0">
              <a:lnSpc>
                <a:spcPct val="100000"/>
              </a:lnSpc>
              <a:spcBef>
                <a:spcPts val="0"/>
              </a:spcBef>
              <a:spcAft>
                <a:spcPts val="0"/>
              </a:spcAft>
              <a:defRPr/>
            </a:lvl5pPr>
            <a:lvl6pPr marL="2286000" marR="0" indent="0" algn="l" rtl="0">
              <a:lnSpc>
                <a:spcPct val="100000"/>
              </a:lnSpc>
              <a:spcBef>
                <a:spcPts val="0"/>
              </a:spcBef>
              <a:spcAft>
                <a:spcPts val="0"/>
              </a:spcAft>
              <a:defRPr/>
            </a:lvl6pPr>
            <a:lvl7pPr marL="3200400" marR="0" indent="0" algn="l" rtl="0">
              <a:lnSpc>
                <a:spcPct val="100000"/>
              </a:lnSpc>
              <a:spcBef>
                <a:spcPts val="0"/>
              </a:spcBef>
              <a:spcAft>
                <a:spcPts val="0"/>
              </a:spcAft>
              <a:defRPr/>
            </a:lvl7pPr>
            <a:lvl8pPr marL="4572000" marR="0" indent="0" algn="l" rtl="0">
              <a:lnSpc>
                <a:spcPct val="100000"/>
              </a:lnSpc>
              <a:spcBef>
                <a:spcPts val="0"/>
              </a:spcBef>
              <a:spcAft>
                <a:spcPts val="0"/>
              </a:spcAft>
              <a:defRPr/>
            </a:lvl8pPr>
            <a:lvl9pPr marL="6400800" marR="0" indent="0" algn="l" rtl="0">
              <a:lnSpc>
                <a:spcPct val="100000"/>
              </a:lnSpc>
              <a:spcBef>
                <a:spcPts val="0"/>
              </a:spcBef>
              <a:spcAft>
                <a:spcPts val="0"/>
              </a:spcAft>
              <a:defRPr/>
            </a:lvl9pPr>
          </a:lstStyle>
          <a:p>
            <a:endParaRPr/>
          </a:p>
        </p:txBody>
      </p:sp>
      <p:sp>
        <p:nvSpPr>
          <p:cNvPr id="3" name="Shape 3"/>
          <p:cNvSpPr txBox="1">
            <a:spLocks noGrp="1"/>
          </p:cNvSpPr>
          <p:nvPr>
            <p:ph type="dt" idx="10"/>
          </p:nvPr>
        </p:nvSpPr>
        <p:spPr>
          <a:xfrm>
            <a:off x="3957637" y="0"/>
            <a:ext cx="3028949" cy="463550"/>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defRPr/>
            </a:lvl1pPr>
            <a:lvl2pPr marL="457200" marR="0" indent="0" algn="l" rtl="0">
              <a:lnSpc>
                <a:spcPct val="100000"/>
              </a:lnSpc>
              <a:spcBef>
                <a:spcPts val="0"/>
              </a:spcBef>
              <a:spcAft>
                <a:spcPts val="0"/>
              </a:spcAft>
              <a:defRPr/>
            </a:lvl2pPr>
            <a:lvl3pPr marL="914400" marR="0" indent="0" algn="l" rtl="0">
              <a:lnSpc>
                <a:spcPct val="100000"/>
              </a:lnSpc>
              <a:spcBef>
                <a:spcPts val="0"/>
              </a:spcBef>
              <a:spcAft>
                <a:spcPts val="0"/>
              </a:spcAft>
              <a:defRPr/>
            </a:lvl3pPr>
            <a:lvl4pPr marL="1371600" marR="0" indent="0" algn="l" rtl="0">
              <a:lnSpc>
                <a:spcPct val="100000"/>
              </a:lnSpc>
              <a:spcBef>
                <a:spcPts val="0"/>
              </a:spcBef>
              <a:spcAft>
                <a:spcPts val="0"/>
              </a:spcAft>
              <a:defRPr/>
            </a:lvl4pPr>
            <a:lvl5pPr marL="1828800" marR="0" indent="0" algn="l" rtl="0">
              <a:lnSpc>
                <a:spcPct val="100000"/>
              </a:lnSpc>
              <a:spcBef>
                <a:spcPts val="0"/>
              </a:spcBef>
              <a:spcAft>
                <a:spcPts val="0"/>
              </a:spcAft>
              <a:defRPr/>
            </a:lvl5pPr>
            <a:lvl6pPr marL="2286000" marR="0" indent="0" algn="l" rtl="0">
              <a:lnSpc>
                <a:spcPct val="100000"/>
              </a:lnSpc>
              <a:spcBef>
                <a:spcPts val="0"/>
              </a:spcBef>
              <a:spcAft>
                <a:spcPts val="0"/>
              </a:spcAft>
              <a:defRPr/>
            </a:lvl6pPr>
            <a:lvl7pPr marL="3200400" marR="0" indent="0" algn="l" rtl="0">
              <a:lnSpc>
                <a:spcPct val="100000"/>
              </a:lnSpc>
              <a:spcBef>
                <a:spcPts val="0"/>
              </a:spcBef>
              <a:spcAft>
                <a:spcPts val="0"/>
              </a:spcAft>
              <a:defRPr/>
            </a:lvl7pPr>
            <a:lvl8pPr marL="4572000" marR="0" indent="0" algn="l" rtl="0">
              <a:lnSpc>
                <a:spcPct val="100000"/>
              </a:lnSpc>
              <a:spcBef>
                <a:spcPts val="0"/>
              </a:spcBef>
              <a:spcAft>
                <a:spcPts val="0"/>
              </a:spcAft>
              <a:defRPr/>
            </a:lvl8pPr>
            <a:lvl9pPr marL="6400800" marR="0" indent="0" algn="l" rtl="0">
              <a:lnSpc>
                <a:spcPct val="100000"/>
              </a:lnSpc>
              <a:spcBef>
                <a:spcPts val="0"/>
              </a:spcBef>
              <a:spcAft>
                <a:spcPts val="0"/>
              </a:spcAft>
              <a:defRPr/>
            </a:lvl9pPr>
          </a:lstStyle>
          <a:p>
            <a:endParaRPr/>
          </a:p>
        </p:txBody>
      </p:sp>
      <p:sp>
        <p:nvSpPr>
          <p:cNvPr id="4" name="Shape 4"/>
          <p:cNvSpPr>
            <a:spLocks noGrp="1" noRot="1" noChangeAspect="1"/>
          </p:cNvSpPr>
          <p:nvPr>
            <p:ph type="sldImg" idx="3"/>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a:headEnd type="none" w="med" len="med"/>
            <a:tailEnd type="none" w="med" len="med"/>
          </a:ln>
        </p:spPr>
      </p:sp>
      <p:sp>
        <p:nvSpPr>
          <p:cNvPr id="5" name="Shape 5"/>
          <p:cNvSpPr txBox="1">
            <a:spLocks noGrp="1"/>
          </p:cNvSpPr>
          <p:nvPr>
            <p:ph type="body" idx="1"/>
          </p:nvPr>
        </p:nvSpPr>
        <p:spPr>
          <a:xfrm>
            <a:off x="931862" y="4408487"/>
            <a:ext cx="5121275" cy="4176711"/>
          </a:xfrm>
          <a:prstGeom prst="rect">
            <a:avLst/>
          </a:prstGeom>
          <a:noFill/>
          <a:ln>
            <a:noFill/>
          </a:ln>
        </p:spPr>
        <p:txBody>
          <a:bodyPr lIns="91425" tIns="91425" rIns="91425" bIns="91425" anchor="ctr"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6" name="Shape 6"/>
          <p:cNvSpPr txBox="1">
            <a:spLocks noGrp="1"/>
          </p:cNvSpPr>
          <p:nvPr>
            <p:ph type="ftr" idx="11"/>
          </p:nvPr>
        </p:nvSpPr>
        <p:spPr>
          <a:xfrm>
            <a:off x="-1586" y="8818561"/>
            <a:ext cx="3028949" cy="463550"/>
          </a:xfrm>
          <a:prstGeom prst="rect">
            <a:avLst/>
          </a:prstGeom>
          <a:noFill/>
          <a:ln>
            <a:noFill/>
          </a:ln>
        </p:spPr>
        <p:txBody>
          <a:bodyPr lIns="91425" tIns="91425" rIns="91425" bIns="91425" anchor="b" anchorCtr="0"/>
          <a:lstStyle>
            <a:lvl1pPr marL="0" marR="0" indent="0" algn="l" rtl="0">
              <a:lnSpc>
                <a:spcPct val="100000"/>
              </a:lnSpc>
              <a:spcBef>
                <a:spcPts val="0"/>
              </a:spcBef>
              <a:spcAft>
                <a:spcPts val="0"/>
              </a:spcAft>
              <a:defRPr/>
            </a:lvl1pPr>
            <a:lvl2pPr marL="457200" marR="0" indent="0" algn="l" rtl="0">
              <a:lnSpc>
                <a:spcPct val="100000"/>
              </a:lnSpc>
              <a:spcBef>
                <a:spcPts val="0"/>
              </a:spcBef>
              <a:spcAft>
                <a:spcPts val="0"/>
              </a:spcAft>
              <a:defRPr/>
            </a:lvl2pPr>
            <a:lvl3pPr marL="914400" marR="0" indent="0" algn="l" rtl="0">
              <a:lnSpc>
                <a:spcPct val="100000"/>
              </a:lnSpc>
              <a:spcBef>
                <a:spcPts val="0"/>
              </a:spcBef>
              <a:spcAft>
                <a:spcPts val="0"/>
              </a:spcAft>
              <a:defRPr/>
            </a:lvl3pPr>
            <a:lvl4pPr marL="1371600" marR="0" indent="0" algn="l" rtl="0">
              <a:lnSpc>
                <a:spcPct val="100000"/>
              </a:lnSpc>
              <a:spcBef>
                <a:spcPts val="0"/>
              </a:spcBef>
              <a:spcAft>
                <a:spcPts val="0"/>
              </a:spcAft>
              <a:defRPr/>
            </a:lvl4pPr>
            <a:lvl5pPr marL="1828800" marR="0" indent="0" algn="l" rtl="0">
              <a:lnSpc>
                <a:spcPct val="100000"/>
              </a:lnSpc>
              <a:spcBef>
                <a:spcPts val="0"/>
              </a:spcBef>
              <a:spcAft>
                <a:spcPts val="0"/>
              </a:spcAft>
              <a:defRPr/>
            </a:lvl5pPr>
            <a:lvl6pPr marL="2286000" marR="0" indent="0" algn="l" rtl="0">
              <a:lnSpc>
                <a:spcPct val="100000"/>
              </a:lnSpc>
              <a:spcBef>
                <a:spcPts val="0"/>
              </a:spcBef>
              <a:spcAft>
                <a:spcPts val="0"/>
              </a:spcAft>
              <a:defRPr/>
            </a:lvl6pPr>
            <a:lvl7pPr marL="3200400" marR="0" indent="0" algn="l" rtl="0">
              <a:lnSpc>
                <a:spcPct val="100000"/>
              </a:lnSpc>
              <a:spcBef>
                <a:spcPts val="0"/>
              </a:spcBef>
              <a:spcAft>
                <a:spcPts val="0"/>
              </a:spcAft>
              <a:defRPr/>
            </a:lvl7pPr>
            <a:lvl8pPr marL="4572000" marR="0" indent="0" algn="l" rtl="0">
              <a:lnSpc>
                <a:spcPct val="100000"/>
              </a:lnSpc>
              <a:spcBef>
                <a:spcPts val="0"/>
              </a:spcBef>
              <a:spcAft>
                <a:spcPts val="0"/>
              </a:spcAft>
              <a:defRPr/>
            </a:lvl8pPr>
            <a:lvl9pPr marL="6400800" marR="0" indent="0" algn="l" rtl="0">
              <a:lnSpc>
                <a:spcPct val="100000"/>
              </a:lnSpc>
              <a:spcBef>
                <a:spcPts val="0"/>
              </a:spcBef>
              <a:spcAft>
                <a:spcPts val="0"/>
              </a:spcAft>
              <a:defRPr/>
            </a:lvl9pPr>
          </a:lstStyle>
          <a:p>
            <a:endParaRPr/>
          </a:p>
        </p:txBody>
      </p:sp>
      <p:sp>
        <p:nvSpPr>
          <p:cNvPr id="7" name="Shape 7"/>
          <p:cNvSpPr txBox="1">
            <a:spLocks noGrp="1"/>
          </p:cNvSpPr>
          <p:nvPr>
            <p:ph type="sldNum" idx="12"/>
          </p:nvPr>
        </p:nvSpPr>
        <p:spPr>
          <a:xfrm>
            <a:off x="3957637" y="8818561"/>
            <a:ext cx="3028949" cy="463550"/>
          </a:xfrm>
          <a:prstGeom prst="rect">
            <a:avLst/>
          </a:prstGeom>
          <a:noFill/>
          <a:ln>
            <a:noFill/>
          </a:ln>
        </p:spPr>
        <p:txBody>
          <a:bodyPr lIns="19350" tIns="0" rIns="19350" bIns="0" anchor="b" anchorCtr="0">
            <a:noAutofit/>
          </a:bodyPr>
          <a:lstStyle/>
          <a:p>
            <a:pPr marL="0" marR="0" lvl="0" indent="0" algn="r" rtl="0">
              <a:lnSpc>
                <a:spcPct val="100000"/>
              </a:lnSpc>
              <a:spcBef>
                <a:spcPts val="0"/>
              </a:spcBef>
              <a:spcAft>
                <a:spcPts val="0"/>
              </a:spcAft>
              <a:buClr>
                <a:srgbClr val="000000"/>
              </a:buClr>
              <a:buSzPct val="25000"/>
              <a:buFont typeface="Times New Roman"/>
              <a:buNone/>
            </a:pPr>
            <a:fld id="{00000000-1234-1234-1234-123412341234}" type="slidenum">
              <a:rPr lang="en-US" sz="1000" b="0" i="1" u="none" strike="noStrike" cap="none" baseline="0">
                <a:solidFill>
                  <a:srgbClr val="000000"/>
                </a:solidFill>
                <a:latin typeface="Times New Roman"/>
                <a:ea typeface="Times New Roman"/>
                <a:cs typeface="Times New Roman"/>
                <a:sym typeface="Times New Roman"/>
              </a:rPr>
              <a:t>‹#›</a:t>
            </a:fld>
            <a:endParaRPr lang="en-US" sz="1000" b="0" i="1" u="none" strike="noStrike" cap="none" baseline="0">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23568705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Shape 21"/>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 name="Shape 2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a:t>Headshot</a:t>
            </a:r>
          </a:p>
        </p:txBody>
      </p:sp>
      <p:sp>
        <p:nvSpPr>
          <p:cNvPr id="23" name="Shape 2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0" name="Shape 10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sz="1200"/>
              <a:t>Here is an illustration of the operations in a DES round.</a:t>
            </a:r>
          </a:p>
          <a:p>
            <a:pPr lvl="0" rtl="0">
              <a:spcBef>
                <a:spcPts val="0"/>
              </a:spcBef>
              <a:buClr>
                <a:srgbClr val="000000"/>
              </a:buClr>
              <a:buFont typeface="Arial"/>
              <a:buNone/>
            </a:pPr>
            <a:endParaRPr sz="1200"/>
          </a:p>
          <a:p>
            <a:pPr lvl="0" rtl="0">
              <a:spcBef>
                <a:spcPts val="0"/>
              </a:spcBef>
              <a:buClr>
                <a:srgbClr val="000000"/>
              </a:buClr>
              <a:buSzPct val="25000"/>
              <a:buFont typeface="Arial"/>
              <a:buNone/>
            </a:pPr>
            <a:r>
              <a:rPr lang="en-US" sz="1200"/>
              <a:t>Each takes as input the ciphertext thus far and the per round key and outputs ciphertext for the next round.</a:t>
            </a:r>
          </a:p>
          <a:p>
            <a:pPr lvl="0" rtl="0">
              <a:spcBef>
                <a:spcPts val="0"/>
              </a:spcBef>
              <a:buClr>
                <a:srgbClr val="000000"/>
              </a:buClr>
              <a:buFont typeface="Arial"/>
              <a:buNone/>
            </a:pPr>
            <a:endParaRPr sz="1200"/>
          </a:p>
          <a:p>
            <a:pPr lvl="0" rtl="0">
              <a:spcBef>
                <a:spcPts val="0"/>
              </a:spcBef>
              <a:buClr>
                <a:srgbClr val="000000"/>
              </a:buClr>
              <a:buSzPct val="25000"/>
              <a:buFont typeface="Arial"/>
              <a:buNone/>
            </a:pPr>
            <a:r>
              <a:rPr lang="en-US" sz="1200"/>
              <a:t>The input is divided into left and right halves.</a:t>
            </a:r>
          </a:p>
          <a:p>
            <a:pPr lvl="0" rtl="0">
              <a:spcBef>
                <a:spcPts val="0"/>
              </a:spcBef>
              <a:buClr>
                <a:srgbClr val="000000"/>
              </a:buClr>
              <a:buFont typeface="Arial"/>
              <a:buNone/>
            </a:pPr>
            <a:endParaRPr sz="1200"/>
          </a:p>
          <a:p>
            <a:pPr lvl="0" rtl="0">
              <a:spcBef>
                <a:spcPts val="0"/>
              </a:spcBef>
              <a:buClr>
                <a:srgbClr val="000000"/>
              </a:buClr>
              <a:buSzPct val="25000"/>
              <a:buFont typeface="Arial"/>
              <a:buNone/>
            </a:pPr>
            <a:r>
              <a:rPr lang="en-US" sz="1200"/>
              <a:t>The output left half is just the input right half.</a:t>
            </a:r>
          </a:p>
          <a:p>
            <a:pPr lvl="0" rtl="0">
              <a:spcBef>
                <a:spcPts val="0"/>
              </a:spcBef>
              <a:buClr>
                <a:srgbClr val="000000"/>
              </a:buClr>
              <a:buFont typeface="Arial"/>
              <a:buNone/>
            </a:pPr>
            <a:endParaRPr sz="1200"/>
          </a:p>
          <a:p>
            <a:pPr lvl="0" rtl="0">
              <a:spcBef>
                <a:spcPts val="0"/>
              </a:spcBef>
              <a:buClr>
                <a:srgbClr val="000000"/>
              </a:buClr>
              <a:buSzPct val="25000"/>
              <a:buFont typeface="Arial"/>
              <a:buNone/>
            </a:pPr>
            <a:r>
              <a:rPr lang="en-US" sz="1200"/>
              <a:t>The output right half is the result of XORing the input left half with the output of the Mangler process, which takes as input the input right half, expands it to 48 bit, and XORes it with the per-round key, and then uses S boxes to substitute the 48-bit data with another 32-bit data.</a:t>
            </a:r>
          </a:p>
          <a:p>
            <a:pPr lvl="0" rtl="0">
              <a:spcBef>
                <a:spcPts val="0"/>
              </a:spcBef>
              <a:buClr>
                <a:srgbClr val="000000"/>
              </a:buClr>
              <a:buFont typeface="Arial"/>
              <a:buNone/>
            </a:pPr>
            <a:endParaRPr sz="1200"/>
          </a:p>
          <a:p>
            <a:pPr rtl="0">
              <a:spcBef>
                <a:spcPts val="0"/>
              </a:spcBef>
              <a:buNone/>
            </a:pPr>
            <a:r>
              <a:rPr lang="en-US" sz="1200"/>
              <a:t>---</a:t>
            </a:r>
          </a:p>
          <a:p>
            <a:pPr rtl="0">
              <a:spcBef>
                <a:spcPts val="0"/>
              </a:spcBef>
              <a:buNone/>
            </a:pPr>
            <a:endParaRPr sz="1200"/>
          </a:p>
          <a:p>
            <a:pPr lvl="0" rtl="0">
              <a:spcBef>
                <a:spcPts val="0"/>
              </a:spcBef>
              <a:buClr>
                <a:schemeClr val="dk1"/>
              </a:buClr>
              <a:buSzPct val="91666"/>
              <a:buFont typeface="Arial"/>
              <a:buNone/>
            </a:pPr>
            <a:r>
              <a:rPr lang="en-US" sz="1200">
                <a:solidFill>
                  <a:schemeClr val="dk1"/>
                </a:solidFill>
              </a:rPr>
              <a:t>We can also simply use algebra to represent the processing in a DES round.</a:t>
            </a:r>
          </a:p>
          <a:p>
            <a:pPr rtl="0">
              <a:spcBef>
                <a:spcPts val="0"/>
              </a:spcBef>
              <a:buNone/>
            </a:pPr>
            <a:endParaRPr sz="1200"/>
          </a:p>
          <a:p>
            <a:pPr>
              <a:spcBef>
                <a:spcPts val="0"/>
              </a:spcBef>
              <a:buNone/>
            </a:pPr>
            <a:endParaRPr/>
          </a:p>
        </p:txBody>
      </p:sp>
      <p:sp>
        <p:nvSpPr>
          <p:cNvPr id="101" name="Shape 10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8" name="Shape 10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DES structure is a Feistel network, that is, encryption and decryption differ only in key schedule.</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In DES decryption, round 1 key is the round 15 encryption key, round 2 key is the round 14 encryption key, etc., and round 16 key is the round 1 encryption key.</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At each round, the input is R_n+1 | L_n+1 because of the swap operation at the end of encryption rounds.</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You can use the algebra formulas to verify that the output is R_n|L_n</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Then then swap operation at the end of rounds outputs the correctly ordered plaintext.</a:t>
            </a:r>
          </a:p>
          <a:p>
            <a:pPr>
              <a:spcBef>
                <a:spcPts val="0"/>
              </a:spcBef>
              <a:buNone/>
            </a:pPr>
            <a:endParaRPr/>
          </a:p>
        </p:txBody>
      </p:sp>
      <p:sp>
        <p:nvSpPr>
          <p:cNvPr id="109" name="Shape 10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5" name="Shape 16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b="1">
                <a:solidFill>
                  <a:schemeClr val="dk1"/>
                </a:solidFill>
              </a:rPr>
              <a:t>Quiz:</a:t>
            </a:r>
          </a:p>
          <a:p>
            <a:pPr lvl="0" rtl="0">
              <a:spcBef>
                <a:spcPts val="0"/>
              </a:spcBef>
              <a:buClr>
                <a:schemeClr val="dk1"/>
              </a:buClr>
              <a:buSzPct val="91666"/>
              <a:buFont typeface="Arial"/>
              <a:buNone/>
            </a:pPr>
            <a:r>
              <a:rPr lang="en-US" sz="1200">
                <a:solidFill>
                  <a:schemeClr val="dk1"/>
                </a:solidFill>
              </a:rPr>
              <a:t>The XOR function is often used for encryption. Let’s do a quiz as a quick refresher. </a:t>
            </a:r>
          </a:p>
          <a:p>
            <a:pPr lvl="0" rtl="0">
              <a:spcBef>
                <a:spcPts val="0"/>
              </a:spcBef>
              <a:buClr>
                <a:schemeClr val="dk1"/>
              </a:buClr>
              <a:buSzPct val="91666"/>
              <a:buFont typeface="Arial"/>
              <a:buNone/>
            </a:pPr>
            <a:r>
              <a:rPr lang="en-US" sz="1200">
                <a:solidFill>
                  <a:schemeClr val="dk1"/>
                </a:solidFill>
              </a:rPr>
              <a:t>Use the XOR function to encrypt  the word “Hi”, using the given key.</a:t>
            </a:r>
          </a:p>
          <a:p>
            <a:pPr lvl="0" rtl="0">
              <a:spcBef>
                <a:spcPts val="0"/>
              </a:spcBef>
              <a:buClr>
                <a:schemeClr val="dk1"/>
              </a:buClr>
              <a:buFont typeface="Arial"/>
              <a:buNone/>
            </a:pPr>
            <a:endParaRPr sz="1200">
              <a:solidFill>
                <a:schemeClr val="dk1"/>
              </a:solidFill>
            </a:endParaRP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91666"/>
              <a:buFont typeface="Arial"/>
              <a:buNone/>
            </a:pPr>
            <a:r>
              <a:rPr lang="en-US" sz="1200">
                <a:solidFill>
                  <a:schemeClr val="dk1"/>
                </a:solidFill>
              </a:rPr>
              <a:t>There is a link in the instructor notes you may find helpful. </a:t>
            </a:r>
          </a:p>
          <a:p>
            <a:pPr lvl="0" rtl="0">
              <a:spcBef>
                <a:spcPts val="0"/>
              </a:spcBef>
              <a:buNone/>
            </a:pPr>
            <a:endParaRPr b="1">
              <a:solidFill>
                <a:schemeClr val="dk1"/>
              </a:solidFill>
            </a:endParaRPr>
          </a:p>
          <a:p>
            <a:pPr lvl="0" rtl="0">
              <a:spcBef>
                <a:spcPts val="0"/>
              </a:spcBef>
              <a:buNone/>
            </a:pPr>
            <a:r>
              <a:rPr lang="en-US" b="1">
                <a:solidFill>
                  <a:schemeClr val="dk1"/>
                </a:solidFill>
              </a:rPr>
              <a:t>Solution:</a:t>
            </a:r>
          </a:p>
          <a:p>
            <a:pPr lvl="0" rtl="0">
              <a:spcBef>
                <a:spcPts val="0"/>
              </a:spcBef>
              <a:buNone/>
            </a:pPr>
            <a:r>
              <a:rPr lang="en-US" sz="1200">
                <a:solidFill>
                  <a:schemeClr val="dk1"/>
                </a:solidFill>
              </a:rPr>
              <a:t>The first step is to convert the characters to their ascii codes. </a:t>
            </a:r>
          </a:p>
          <a:p>
            <a:pPr lvl="0" rtl="0">
              <a:spcBef>
                <a:spcPts val="0"/>
              </a:spcBef>
              <a:buNone/>
            </a:pPr>
            <a:r>
              <a:rPr lang="en-US" sz="1200">
                <a:solidFill>
                  <a:schemeClr val="dk1"/>
                </a:solidFill>
              </a:rPr>
              <a:t>H = 48, i = 69</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91666"/>
              <a:buFont typeface="Arial"/>
              <a:buNone/>
            </a:pPr>
            <a:r>
              <a:rPr lang="en-US" sz="1200">
                <a:solidFill>
                  <a:schemeClr val="dk1"/>
                </a:solidFill>
              </a:rPr>
              <a:t>Hi                 =   0100   1000    0110   1001 </a:t>
            </a:r>
          </a:p>
          <a:p>
            <a:pPr lvl="0" rtl="0">
              <a:spcBef>
                <a:spcPts val="0"/>
              </a:spcBef>
              <a:buClr>
                <a:schemeClr val="dk1"/>
              </a:buClr>
              <a:buSzPct val="91666"/>
              <a:buFont typeface="Arial"/>
              <a:buNone/>
            </a:pPr>
            <a:r>
              <a:rPr lang="en-US" sz="1200">
                <a:solidFill>
                  <a:schemeClr val="dk1"/>
                </a:solidFill>
              </a:rPr>
              <a:t>FA F2           =   1111  1001     1111    0010</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91666"/>
              <a:buFont typeface="Arial"/>
              <a:buNone/>
            </a:pPr>
            <a:r>
              <a:rPr lang="en-US" sz="1200">
                <a:solidFill>
                  <a:schemeClr val="dk1"/>
                </a:solidFill>
              </a:rPr>
              <a:t>Recall the XOR function truth table:</a:t>
            </a:r>
          </a:p>
          <a:p>
            <a:pPr lvl="0" rtl="0">
              <a:spcBef>
                <a:spcPts val="0"/>
              </a:spcBef>
              <a:buClr>
                <a:schemeClr val="dk1"/>
              </a:buClr>
              <a:buSzPct val="91666"/>
              <a:buFont typeface="Arial"/>
              <a:buNone/>
            </a:pPr>
            <a:r>
              <a:rPr lang="en-US" sz="1200">
                <a:solidFill>
                  <a:schemeClr val="dk1"/>
                </a:solidFill>
              </a:rPr>
              <a:t>0 xor 0 = 0</a:t>
            </a:r>
          </a:p>
          <a:p>
            <a:pPr lvl="0" rtl="0">
              <a:spcBef>
                <a:spcPts val="0"/>
              </a:spcBef>
              <a:buClr>
                <a:schemeClr val="dk1"/>
              </a:buClr>
              <a:buSzPct val="91666"/>
              <a:buFont typeface="Arial"/>
              <a:buNone/>
            </a:pPr>
            <a:r>
              <a:rPr lang="en-US" sz="1200">
                <a:solidFill>
                  <a:schemeClr val="dk1"/>
                </a:solidFill>
              </a:rPr>
              <a:t>0 xor 1 = 1</a:t>
            </a:r>
          </a:p>
          <a:p>
            <a:pPr lvl="0" rtl="0">
              <a:spcBef>
                <a:spcPts val="0"/>
              </a:spcBef>
              <a:buClr>
                <a:schemeClr val="dk1"/>
              </a:buClr>
              <a:buSzPct val="91666"/>
              <a:buFont typeface="Arial"/>
              <a:buNone/>
            </a:pPr>
            <a:r>
              <a:rPr lang="en-US" sz="1200">
                <a:solidFill>
                  <a:schemeClr val="dk1"/>
                </a:solidFill>
              </a:rPr>
              <a:t>1 xor 0 = 1</a:t>
            </a:r>
          </a:p>
          <a:p>
            <a:pPr lvl="0" rtl="0">
              <a:spcBef>
                <a:spcPts val="0"/>
              </a:spcBef>
              <a:buClr>
                <a:schemeClr val="dk1"/>
              </a:buClr>
              <a:buSzPct val="91666"/>
              <a:buFont typeface="Arial"/>
              <a:buNone/>
            </a:pPr>
            <a:r>
              <a:rPr lang="en-US" sz="1200">
                <a:solidFill>
                  <a:schemeClr val="dk1"/>
                </a:solidFill>
              </a:rPr>
              <a:t>1 xor 1 = 0</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91666"/>
              <a:buFont typeface="Arial"/>
              <a:buNone/>
            </a:pPr>
            <a:r>
              <a:rPr lang="en-US" sz="1200">
                <a:solidFill>
                  <a:schemeClr val="dk1"/>
                </a:solidFill>
              </a:rPr>
              <a:t>Hi encrypted =  1011 0001 1001 1011 </a:t>
            </a:r>
          </a:p>
          <a:p>
            <a:pPr lvl="0" rtl="0">
              <a:spcBef>
                <a:spcPts val="0"/>
              </a:spcBef>
              <a:buClr>
                <a:schemeClr val="dk1"/>
              </a:buClr>
              <a:buFont typeface="Arial"/>
              <a:buNone/>
            </a:pPr>
            <a:endParaRPr sz="1200">
              <a:solidFill>
                <a:schemeClr val="dk1"/>
              </a:solidFill>
            </a:endParaRPr>
          </a:p>
          <a:p>
            <a:pPr lvl="0">
              <a:spcBef>
                <a:spcPts val="0"/>
              </a:spcBef>
              <a:buClr>
                <a:schemeClr val="dk1"/>
              </a:buClr>
              <a:buFont typeface="Arial"/>
              <a:buNone/>
            </a:pPr>
            <a:endParaRPr sz="1200">
              <a:solidFill>
                <a:schemeClr val="dk1"/>
              </a:solidFill>
            </a:endParaRPr>
          </a:p>
        </p:txBody>
      </p:sp>
      <p:sp>
        <p:nvSpPr>
          <p:cNvPr id="166" name="Shape 16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3" name="Shape 17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Here is an illustration of the mangler process.</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Divide the 32bit input into 8 4 bit chunks. Each chuck is expanded to 6-bit, XOR with a 6-bit key chunk; and then 8 s-boxes each substituting a 6-bit chunk to a 4-bit chunk.</a:t>
            </a:r>
          </a:p>
          <a:p>
            <a:pPr>
              <a:spcBef>
                <a:spcPts val="0"/>
              </a:spcBef>
              <a:buNone/>
            </a:pPr>
            <a:endParaRPr/>
          </a:p>
        </p:txBody>
      </p:sp>
      <p:sp>
        <p:nvSpPr>
          <p:cNvPr id="174" name="Shape 17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1" name="Shape 181"/>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sz="1200">
                <a:solidFill>
                  <a:schemeClr val="dk1"/>
                </a:solidFill>
              </a:rPr>
              <a:t>A S-box substitutes a 6-bit value with a 4-bit value using a predefined table. The outer two bits index to the rows and the middle 4 bits index into the column and the value in the table entry is the output 4-bit value.</a:t>
            </a:r>
          </a:p>
          <a:p>
            <a:pPr rtl="0">
              <a:spcBef>
                <a:spcPts val="0"/>
              </a:spcBef>
              <a:buNone/>
            </a:pPr>
            <a:endParaRPr/>
          </a:p>
        </p:txBody>
      </p:sp>
      <p:sp>
        <p:nvSpPr>
          <p:cNvPr id="182" name="Shape 182"/>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3" name="Shape 19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b="1">
                <a:solidFill>
                  <a:schemeClr val="dk1"/>
                </a:solidFill>
              </a:rPr>
              <a:t>Quiz:</a:t>
            </a:r>
          </a:p>
          <a:p>
            <a:pPr lvl="0" rtl="0">
              <a:spcBef>
                <a:spcPts val="0"/>
              </a:spcBef>
              <a:buNone/>
            </a:pPr>
            <a:r>
              <a:rPr lang="en-US" sz="1200">
                <a:solidFill>
                  <a:schemeClr val="dk1"/>
                </a:solidFill>
              </a:rPr>
              <a:t>Now it’s your turn to try.  For the given input, determine the output.</a:t>
            </a:r>
          </a:p>
          <a:p>
            <a:pPr lvl="0" rtl="0">
              <a:spcBef>
                <a:spcPts val="0"/>
              </a:spcBef>
              <a:buClr>
                <a:schemeClr val="dk1"/>
              </a:buClr>
              <a:buFont typeface="Arial"/>
              <a:buNone/>
            </a:pPr>
            <a:endParaRPr sz="1200">
              <a:solidFill>
                <a:schemeClr val="dk1"/>
              </a:solidFill>
            </a:endParaRPr>
          </a:p>
          <a:p>
            <a:pPr lvl="0" rtl="0">
              <a:spcBef>
                <a:spcPts val="0"/>
              </a:spcBef>
              <a:buNone/>
            </a:pPr>
            <a:r>
              <a:rPr lang="en-US" b="1">
                <a:solidFill>
                  <a:schemeClr val="dk1"/>
                </a:solidFill>
              </a:rPr>
              <a:t>Solution:</a:t>
            </a:r>
          </a:p>
          <a:p>
            <a:pPr lvl="0" rtl="0">
              <a:spcBef>
                <a:spcPts val="0"/>
              </a:spcBef>
              <a:buClr>
                <a:schemeClr val="dk1"/>
              </a:buClr>
              <a:buSzPct val="91666"/>
              <a:buFont typeface="Arial"/>
              <a:buNone/>
            </a:pPr>
            <a:r>
              <a:rPr lang="en-US" sz="1200">
                <a:solidFill>
                  <a:schemeClr val="dk1"/>
                </a:solidFill>
              </a:rPr>
              <a:t>The answer is 1001 </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91666"/>
              <a:buFont typeface="Arial"/>
              <a:buNone/>
            </a:pPr>
            <a:r>
              <a:rPr lang="en-US" sz="1200">
                <a:solidFill>
                  <a:schemeClr val="dk1"/>
                </a:solidFill>
              </a:rPr>
              <a:t>The row is 01 (1)</a:t>
            </a:r>
          </a:p>
          <a:p>
            <a:pPr lvl="0">
              <a:spcBef>
                <a:spcPts val="0"/>
              </a:spcBef>
              <a:buClr>
                <a:schemeClr val="dk1"/>
              </a:buClr>
              <a:buSzPct val="91666"/>
              <a:buFont typeface="Arial"/>
              <a:buNone/>
            </a:pPr>
            <a:r>
              <a:rPr lang="en-US" sz="1200">
                <a:solidFill>
                  <a:schemeClr val="dk1"/>
                </a:solidFill>
              </a:rPr>
              <a:t>The column is 1101 (13)</a:t>
            </a:r>
          </a:p>
        </p:txBody>
      </p:sp>
      <p:sp>
        <p:nvSpPr>
          <p:cNvPr id="194" name="Shape 19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1" name="Shape 201"/>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a:t>Discuss</a:t>
            </a:r>
          </a:p>
        </p:txBody>
      </p:sp>
      <p:sp>
        <p:nvSpPr>
          <p:cNvPr id="202" name="Shape 202"/>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 name="Shape 20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a:t>In order to overcome the 56-bit key limit, we can run DES multiple times each using a different key. The standard is to run DES three times, and this is called Triple DES.</a:t>
            </a:r>
          </a:p>
        </p:txBody>
      </p:sp>
      <p:sp>
        <p:nvSpPr>
          <p:cNvPr id="210" name="Shape 21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5" name="Shape 22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b="1">
                <a:solidFill>
                  <a:schemeClr val="dk1"/>
                </a:solidFill>
              </a:rPr>
              <a:t>Quiz:</a:t>
            </a:r>
          </a:p>
          <a:p>
            <a:pPr lvl="0" rtl="0">
              <a:spcBef>
                <a:spcPts val="0"/>
              </a:spcBef>
              <a:buNone/>
            </a:pPr>
            <a:r>
              <a:rPr lang="en-US">
                <a:solidFill>
                  <a:schemeClr val="dk1"/>
                </a:solidFill>
              </a:rPr>
              <a:t>Discuss</a:t>
            </a:r>
          </a:p>
          <a:p>
            <a:pPr lvl="0" rtl="0">
              <a:spcBef>
                <a:spcPts val="0"/>
              </a:spcBef>
              <a:buClr>
                <a:schemeClr val="dk1"/>
              </a:buClr>
              <a:buFont typeface="Arial"/>
              <a:buNone/>
            </a:pPr>
            <a:endParaRPr b="1">
              <a:solidFill>
                <a:schemeClr val="dk1"/>
              </a:solidFill>
            </a:endParaRPr>
          </a:p>
          <a:p>
            <a:pPr lvl="0" rtl="0">
              <a:spcBef>
                <a:spcPts val="0"/>
              </a:spcBef>
              <a:buNone/>
            </a:pPr>
            <a:r>
              <a:rPr lang="en-US" b="1">
                <a:solidFill>
                  <a:schemeClr val="dk1"/>
                </a:solidFill>
              </a:rPr>
              <a:t>Solution:</a:t>
            </a:r>
          </a:p>
          <a:p>
            <a:pPr marL="457200" lvl="0" indent="-228600" rtl="0">
              <a:spcBef>
                <a:spcPts val="0"/>
              </a:spcBef>
              <a:buClr>
                <a:schemeClr val="dk1"/>
              </a:buClr>
              <a:buAutoNum type="arabicPeriod"/>
            </a:pPr>
            <a:r>
              <a:rPr lang="en-US">
                <a:solidFill>
                  <a:schemeClr val="dk1"/>
                </a:solidFill>
              </a:rPr>
              <a:t>T</a:t>
            </a:r>
          </a:p>
          <a:p>
            <a:pPr marL="457200" lvl="0" indent="-228600" rtl="0">
              <a:spcBef>
                <a:spcPts val="0"/>
              </a:spcBef>
              <a:buClr>
                <a:schemeClr val="dk1"/>
              </a:buClr>
              <a:buAutoNum type="arabicPeriod"/>
            </a:pPr>
            <a:r>
              <a:rPr lang="en-US">
                <a:solidFill>
                  <a:schemeClr val="dk1"/>
                </a:solidFill>
              </a:rPr>
              <a:t>T</a:t>
            </a:r>
          </a:p>
          <a:p>
            <a:pPr marL="457200" lvl="0" indent="-228600" rtl="0">
              <a:spcBef>
                <a:spcPts val="0"/>
              </a:spcBef>
              <a:buClr>
                <a:schemeClr val="dk1"/>
              </a:buClr>
              <a:buAutoNum type="arabicPeriod"/>
            </a:pPr>
            <a:r>
              <a:rPr lang="en-US">
                <a:solidFill>
                  <a:schemeClr val="dk1"/>
                </a:solidFill>
              </a:rPr>
              <a:t>T</a:t>
            </a:r>
          </a:p>
          <a:p>
            <a:pPr marL="457200" lvl="0" indent="-228600" rtl="0">
              <a:spcBef>
                <a:spcPts val="0"/>
              </a:spcBef>
              <a:buClr>
                <a:schemeClr val="dk1"/>
              </a:buClr>
              <a:buAutoNum type="arabicPeriod"/>
            </a:pPr>
            <a:r>
              <a:rPr lang="en-US">
                <a:solidFill>
                  <a:schemeClr val="dk1"/>
                </a:solidFill>
              </a:rPr>
              <a:t>F</a:t>
            </a:r>
          </a:p>
          <a:p>
            <a:pPr lvl="0">
              <a:spcBef>
                <a:spcPts val="0"/>
              </a:spcBef>
              <a:buNone/>
            </a:pPr>
            <a:endParaRPr>
              <a:solidFill>
                <a:schemeClr val="dk1"/>
              </a:solidFill>
            </a:endParaRPr>
          </a:p>
        </p:txBody>
      </p:sp>
      <p:sp>
        <p:nvSpPr>
          <p:cNvPr id="226" name="Shape 22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2" name="Shape 23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Times New Roman"/>
              <a:buNone/>
            </a:pPr>
            <a:r>
              <a:rPr lang="en-US" sz="1200">
                <a:solidFill>
                  <a:schemeClr val="dk1"/>
                </a:solidFill>
              </a:rPr>
              <a:t>The Advanced Encryption Standard (AES) was issued as a federal information processing</a:t>
            </a:r>
          </a:p>
          <a:p>
            <a:pPr lvl="0" rtl="0">
              <a:spcBef>
                <a:spcPts val="0"/>
              </a:spcBef>
              <a:buClr>
                <a:schemeClr val="dk1"/>
              </a:buClr>
              <a:buSzPct val="25000"/>
              <a:buFont typeface="Times New Roman"/>
              <a:buNone/>
            </a:pPr>
            <a:r>
              <a:rPr lang="en-US" sz="1200">
                <a:solidFill>
                  <a:schemeClr val="dk1"/>
                </a:solidFill>
              </a:rPr>
              <a:t>standard (FIPS 197). It is intended to replace DES and triple DES with an</a:t>
            </a:r>
          </a:p>
          <a:p>
            <a:pPr lvl="0" rtl="0">
              <a:spcBef>
                <a:spcPts val="0"/>
              </a:spcBef>
              <a:buClr>
                <a:schemeClr val="dk1"/>
              </a:buClr>
              <a:buSzPct val="25000"/>
              <a:buFont typeface="Times New Roman"/>
              <a:buNone/>
            </a:pPr>
            <a:r>
              <a:rPr lang="en-US" sz="1200">
                <a:solidFill>
                  <a:schemeClr val="dk1"/>
                </a:solidFill>
              </a:rPr>
              <a:t>algorithm that is more secure and efficient.</a:t>
            </a:r>
          </a:p>
        </p:txBody>
      </p:sp>
      <p:sp>
        <p:nvSpPr>
          <p:cNvPr id="233" name="Shape 23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Shape 28"/>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 name="Shape 2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Most symmetric encryption schemes are called block ciphers because they take a fixed-length plaintext block as input. We will discuss later how these schemes can be used to encrypt input text of arbitrary length.</a:t>
            </a:r>
          </a:p>
          <a:p>
            <a:pPr lvl="0" rtl="0">
              <a:spcBef>
                <a:spcPts val="0"/>
              </a:spcBef>
              <a:buClr>
                <a:schemeClr val="dk1"/>
              </a:buClr>
              <a:buFont typeface="Arial"/>
              <a:buNone/>
            </a:pPr>
            <a:endParaRPr sz="1200">
              <a:solidFill>
                <a:schemeClr val="dk1"/>
              </a:solidFill>
            </a:endParaRPr>
          </a:p>
          <a:p>
            <a:pPr lvl="0">
              <a:spcBef>
                <a:spcPts val="0"/>
              </a:spcBef>
              <a:buClr>
                <a:schemeClr val="dk1"/>
              </a:buClr>
              <a:buSzPct val="25000"/>
              <a:buFont typeface="Arial"/>
              <a:buNone/>
            </a:pPr>
            <a:r>
              <a:rPr lang="en-US" sz="1200">
                <a:solidFill>
                  <a:schemeClr val="dk1"/>
                </a:solidFill>
              </a:rPr>
              <a:t>A fixed-length of plaintext block, say, in n-bit, is encrypted with a secret key k to produce a ciphertext of the same length n. The same key is used to decrypt the ciphertext to plaintext.</a:t>
            </a:r>
          </a:p>
        </p:txBody>
      </p:sp>
      <p:sp>
        <p:nvSpPr>
          <p:cNvPr id="30" name="Shape 3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9" name="Shape 23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Times New Roman"/>
              <a:buNone/>
            </a:pPr>
            <a:r>
              <a:rPr lang="en-US" sz="1200">
                <a:solidFill>
                  <a:schemeClr val="dk1"/>
                </a:solidFill>
              </a:rPr>
              <a:t>Here is a high-level view of AES.</a:t>
            </a:r>
          </a:p>
          <a:p>
            <a:pPr lvl="0" rtl="0">
              <a:spcBef>
                <a:spcPts val="0"/>
              </a:spcBef>
              <a:buClr>
                <a:schemeClr val="dk1"/>
              </a:buClr>
              <a:buFont typeface="Times New Roman"/>
              <a:buNone/>
            </a:pPr>
            <a:endParaRPr sz="1200">
              <a:solidFill>
                <a:schemeClr val="dk1"/>
              </a:solidFill>
            </a:endParaRPr>
          </a:p>
          <a:p>
            <a:pPr lvl="0" rtl="0">
              <a:spcBef>
                <a:spcPts val="0"/>
              </a:spcBef>
              <a:buClr>
                <a:schemeClr val="dk1"/>
              </a:buClr>
              <a:buSzPct val="25000"/>
              <a:buFont typeface="Times New Roman"/>
              <a:buNone/>
            </a:pPr>
            <a:r>
              <a:rPr lang="en-US" sz="1200">
                <a:solidFill>
                  <a:schemeClr val="dk1"/>
                </a:solidFill>
              </a:rPr>
              <a:t>Layer1:</a:t>
            </a:r>
          </a:p>
          <a:p>
            <a:pPr lvl="0" rtl="0">
              <a:spcBef>
                <a:spcPts val="0"/>
              </a:spcBef>
              <a:buClr>
                <a:schemeClr val="dk1"/>
              </a:buClr>
              <a:buSzPct val="25000"/>
              <a:buFont typeface="Times New Roman"/>
              <a:buNone/>
            </a:pPr>
            <a:r>
              <a:rPr lang="en-US" sz="1200">
                <a:solidFill>
                  <a:schemeClr val="dk1"/>
                </a:solidFill>
              </a:rPr>
              <a:t>The input to the encryption</a:t>
            </a:r>
          </a:p>
          <a:p>
            <a:pPr lvl="0" rtl="0">
              <a:spcBef>
                <a:spcPts val="0"/>
              </a:spcBef>
              <a:buClr>
                <a:schemeClr val="dk1"/>
              </a:buClr>
              <a:buSzPct val="25000"/>
              <a:buFont typeface="Times New Roman"/>
              <a:buNone/>
            </a:pPr>
            <a:r>
              <a:rPr lang="en-US" sz="1200">
                <a:solidFill>
                  <a:schemeClr val="dk1"/>
                </a:solidFill>
              </a:rPr>
              <a:t>and decryption algorithms is a single 128-bit block. This block is</a:t>
            </a:r>
          </a:p>
          <a:p>
            <a:pPr lvl="0" rtl="0">
              <a:spcBef>
                <a:spcPts val="0"/>
              </a:spcBef>
              <a:buClr>
                <a:schemeClr val="dk1"/>
              </a:buClr>
              <a:buSzPct val="25000"/>
              <a:buFont typeface="Times New Roman"/>
              <a:buNone/>
            </a:pPr>
            <a:r>
              <a:rPr lang="en-US" sz="1200">
                <a:solidFill>
                  <a:schemeClr val="dk1"/>
                </a:solidFill>
              </a:rPr>
              <a:t>depicted as a square matrix of bytes. This block is copied into the State array, which</a:t>
            </a:r>
          </a:p>
          <a:p>
            <a:pPr lvl="0" rtl="0">
              <a:spcBef>
                <a:spcPts val="0"/>
              </a:spcBef>
              <a:buClr>
                <a:schemeClr val="dk1"/>
              </a:buClr>
              <a:buSzPct val="25000"/>
              <a:buFont typeface="Times New Roman"/>
              <a:buNone/>
            </a:pPr>
            <a:r>
              <a:rPr lang="en-US" sz="1200">
                <a:solidFill>
                  <a:schemeClr val="dk1"/>
                </a:solidFill>
              </a:rPr>
              <a:t>is modified at each stage of encryption or decryption. After the final stage, State is</a:t>
            </a:r>
          </a:p>
          <a:p>
            <a:pPr lvl="0" rtl="0">
              <a:spcBef>
                <a:spcPts val="0"/>
              </a:spcBef>
              <a:buClr>
                <a:schemeClr val="dk1"/>
              </a:buClr>
              <a:buSzPct val="25000"/>
              <a:buFont typeface="Times New Roman"/>
              <a:buNone/>
            </a:pPr>
            <a:r>
              <a:rPr lang="en-US" sz="1200">
                <a:solidFill>
                  <a:schemeClr val="dk1"/>
                </a:solidFill>
              </a:rPr>
              <a:t>copied to an output matrix. Similarly, the 128-bit key is depicted as a square matrix</a:t>
            </a:r>
          </a:p>
          <a:p>
            <a:pPr lvl="0" rtl="0">
              <a:spcBef>
                <a:spcPts val="0"/>
              </a:spcBef>
              <a:buClr>
                <a:schemeClr val="dk1"/>
              </a:buClr>
              <a:buSzPct val="25000"/>
              <a:buFont typeface="Times New Roman"/>
              <a:buNone/>
            </a:pPr>
            <a:r>
              <a:rPr lang="en-US" sz="1200">
                <a:solidFill>
                  <a:schemeClr val="dk1"/>
                </a:solidFill>
              </a:rPr>
              <a:t>of bytes. </a:t>
            </a:r>
          </a:p>
          <a:p>
            <a:pPr lvl="0" rtl="0">
              <a:spcBef>
                <a:spcPts val="0"/>
              </a:spcBef>
              <a:buNone/>
            </a:pPr>
            <a:endParaRPr/>
          </a:p>
          <a:p>
            <a:pPr lvl="0" rtl="0">
              <a:spcBef>
                <a:spcPts val="0"/>
              </a:spcBef>
              <a:buNone/>
            </a:pPr>
            <a:r>
              <a:rPr lang="en-US"/>
              <a:t>-----</a:t>
            </a:r>
          </a:p>
          <a:p>
            <a:pPr lvl="0" rtl="0">
              <a:spcBef>
                <a:spcPts val="0"/>
              </a:spcBef>
              <a:buClr>
                <a:srgbClr val="000000"/>
              </a:buClr>
              <a:buSzPct val="25000"/>
              <a:buFont typeface="Times New Roman"/>
              <a:buNone/>
            </a:pPr>
            <a:r>
              <a:rPr lang="en-US" sz="1200"/>
              <a:t>Layer 2:</a:t>
            </a:r>
          </a:p>
          <a:p>
            <a:pPr lvl="0" rtl="0">
              <a:spcBef>
                <a:spcPts val="0"/>
              </a:spcBef>
              <a:buClr>
                <a:srgbClr val="000000"/>
              </a:buClr>
              <a:buSzPct val="25000"/>
              <a:buFont typeface="Times New Roman"/>
              <a:buNone/>
            </a:pPr>
            <a:r>
              <a:rPr lang="en-US" sz="1200"/>
              <a:t>1. One noteworthy feature of this structure is that it is not a Feistel structure.</a:t>
            </a:r>
          </a:p>
          <a:p>
            <a:pPr lvl="0" rtl="0">
              <a:spcBef>
                <a:spcPts val="0"/>
              </a:spcBef>
              <a:buClr>
                <a:srgbClr val="000000"/>
              </a:buClr>
              <a:buSzPct val="25000"/>
              <a:buFont typeface="Times New Roman"/>
              <a:buNone/>
            </a:pPr>
            <a:r>
              <a:rPr lang="en-US" sz="1200"/>
              <a:t>Recall that in the classic Feistel structure, half of the data block is used to</a:t>
            </a:r>
          </a:p>
          <a:p>
            <a:pPr lvl="0" rtl="0">
              <a:spcBef>
                <a:spcPts val="0"/>
              </a:spcBef>
              <a:buClr>
                <a:srgbClr val="000000"/>
              </a:buClr>
              <a:buSzPct val="25000"/>
              <a:buFont typeface="Times New Roman"/>
              <a:buNone/>
            </a:pPr>
            <a:r>
              <a:rPr lang="en-US" sz="1200"/>
              <a:t>modify the other half of the data block, and then the halves are swapped. AES</a:t>
            </a:r>
          </a:p>
          <a:p>
            <a:pPr lvl="0" rtl="0">
              <a:spcBef>
                <a:spcPts val="0"/>
              </a:spcBef>
              <a:buClr>
                <a:srgbClr val="000000"/>
              </a:buClr>
              <a:buSzPct val="25000"/>
              <a:buFont typeface="Times New Roman"/>
              <a:buNone/>
            </a:pPr>
            <a:r>
              <a:rPr lang="en-US" sz="1200"/>
              <a:t>does not use a Feistel structure but processes the entire data block in parallel</a:t>
            </a:r>
          </a:p>
          <a:p>
            <a:pPr lvl="0" rtl="0">
              <a:spcBef>
                <a:spcPts val="0"/>
              </a:spcBef>
              <a:buClr>
                <a:srgbClr val="000000"/>
              </a:buClr>
              <a:buSzPct val="25000"/>
              <a:buFont typeface="Times New Roman"/>
              <a:buNone/>
            </a:pPr>
            <a:r>
              <a:rPr lang="en-US" sz="1200"/>
              <a:t>during each round using substitutions and permutation.</a:t>
            </a:r>
          </a:p>
          <a:p>
            <a:pPr lvl="0" rtl="0">
              <a:spcBef>
                <a:spcPts val="0"/>
              </a:spcBef>
              <a:buClr>
                <a:srgbClr val="000000"/>
              </a:buClr>
              <a:buFont typeface="Arial"/>
              <a:buNone/>
            </a:pPr>
            <a:endParaRPr sz="1200"/>
          </a:p>
          <a:p>
            <a:pPr lvl="0" rtl="0">
              <a:spcBef>
                <a:spcPts val="0"/>
              </a:spcBef>
              <a:buClr>
                <a:srgbClr val="000000"/>
              </a:buClr>
              <a:buSzPct val="25000"/>
              <a:buFont typeface="Times New Roman"/>
              <a:buNone/>
            </a:pPr>
            <a:r>
              <a:rPr lang="en-US" sz="1200"/>
              <a:t>2. The key is expanded into an array of forty-four 32-bit</a:t>
            </a:r>
          </a:p>
          <a:p>
            <a:pPr lvl="0" rtl="0">
              <a:spcBef>
                <a:spcPts val="0"/>
              </a:spcBef>
              <a:buClr>
                <a:srgbClr val="000000"/>
              </a:buClr>
              <a:buSzPct val="25000"/>
              <a:buFont typeface="Times New Roman"/>
              <a:buNone/>
            </a:pPr>
            <a:r>
              <a:rPr lang="en-US" sz="1200"/>
              <a:t>words, w[</a:t>
            </a:r>
            <a:r>
              <a:rPr lang="en-US" sz="1200" i="1"/>
              <a:t>i]. Four distinct words (128 bits) serve as a round key for each round.</a:t>
            </a:r>
          </a:p>
          <a:p>
            <a:pPr lvl="0" rtl="0">
              <a:spcBef>
                <a:spcPts val="0"/>
              </a:spcBef>
              <a:buClr>
                <a:srgbClr val="000000"/>
              </a:buClr>
              <a:buFont typeface="Arial"/>
              <a:buNone/>
            </a:pPr>
            <a:endParaRPr sz="1200"/>
          </a:p>
          <a:p>
            <a:pPr lvl="0" rtl="0">
              <a:spcBef>
                <a:spcPts val="0"/>
              </a:spcBef>
              <a:buClr>
                <a:srgbClr val="000000"/>
              </a:buClr>
              <a:buSzPct val="25000"/>
              <a:buFont typeface="Times New Roman"/>
              <a:buNone/>
            </a:pPr>
            <a:r>
              <a:rPr lang="en-US" sz="1200"/>
              <a:t>3. Four different stages are used in each round, one of permutation and three of substitution:</a:t>
            </a:r>
          </a:p>
          <a:p>
            <a:pPr lvl="0" rtl="0">
              <a:spcBef>
                <a:spcPts val="0"/>
              </a:spcBef>
              <a:buClr>
                <a:srgbClr val="000000"/>
              </a:buClr>
              <a:buFont typeface="Arial"/>
              <a:buNone/>
            </a:pPr>
            <a:endParaRPr sz="1200"/>
          </a:p>
          <a:p>
            <a:pPr lvl="0" rtl="0">
              <a:spcBef>
                <a:spcPts val="0"/>
              </a:spcBef>
              <a:buClr>
                <a:srgbClr val="000000"/>
              </a:buClr>
              <a:buSzPct val="25000"/>
              <a:buFont typeface="Times New Roman"/>
              <a:buNone/>
            </a:pPr>
            <a:r>
              <a:rPr lang="en-US" sz="1200"/>
              <a:t>• Substitute Bytes: Uses a table, referred to as an S-box, to perform a byte-by-</a:t>
            </a:r>
          </a:p>
          <a:p>
            <a:pPr lvl="0" rtl="0">
              <a:spcBef>
                <a:spcPts val="0"/>
              </a:spcBef>
              <a:buClr>
                <a:srgbClr val="000000"/>
              </a:buClr>
              <a:buSzPct val="25000"/>
              <a:buFont typeface="Times New Roman"/>
              <a:buNone/>
            </a:pPr>
            <a:r>
              <a:rPr lang="en-US" sz="1200"/>
              <a:t>byte substitution of the block</a:t>
            </a:r>
          </a:p>
          <a:p>
            <a:pPr lvl="0" rtl="0">
              <a:spcBef>
                <a:spcPts val="0"/>
              </a:spcBef>
              <a:buNone/>
            </a:pPr>
            <a:r>
              <a:rPr lang="en-US"/>
              <a:t>-----</a:t>
            </a:r>
          </a:p>
          <a:p>
            <a:pPr lvl="0" rtl="0">
              <a:spcBef>
                <a:spcPts val="0"/>
              </a:spcBef>
              <a:buNone/>
            </a:pPr>
            <a:endParaRPr/>
          </a:p>
          <a:p>
            <a:pPr lvl="0" rtl="0">
              <a:spcBef>
                <a:spcPts val="0"/>
              </a:spcBef>
              <a:buClr>
                <a:schemeClr val="dk1"/>
              </a:buClr>
              <a:buSzPct val="25000"/>
              <a:buFont typeface="Times New Roman"/>
              <a:buNone/>
            </a:pPr>
            <a:r>
              <a:rPr lang="en-US" sz="1200">
                <a:solidFill>
                  <a:schemeClr val="dk1"/>
                </a:solidFill>
              </a:rPr>
              <a:t>Layer 3:</a:t>
            </a:r>
          </a:p>
          <a:p>
            <a:pPr lvl="0" rtl="0">
              <a:spcBef>
                <a:spcPts val="0"/>
              </a:spcBef>
              <a:buNone/>
            </a:pPr>
            <a:r>
              <a:rPr lang="en-US" sz="1200">
                <a:solidFill>
                  <a:schemeClr val="dk1"/>
                </a:solidFill>
              </a:rPr>
              <a:t>• Shift Rows: A simple permutation that is performed row by row</a:t>
            </a:r>
          </a:p>
          <a:p>
            <a:pPr lvl="0" rtl="0">
              <a:spcBef>
                <a:spcPts val="0"/>
              </a:spcBef>
              <a:buNone/>
            </a:pPr>
            <a:endParaRPr sz="1200">
              <a:solidFill>
                <a:schemeClr val="dk1"/>
              </a:solidFill>
            </a:endParaRPr>
          </a:p>
          <a:p>
            <a:pPr lvl="0" rtl="0">
              <a:spcBef>
                <a:spcPts val="0"/>
              </a:spcBef>
              <a:buNone/>
            </a:pPr>
            <a:r>
              <a:rPr lang="en-US" sz="1200">
                <a:solidFill>
                  <a:schemeClr val="dk1"/>
                </a:solidFill>
              </a:rPr>
              <a:t>-----</a:t>
            </a:r>
          </a:p>
          <a:p>
            <a:pPr lvl="0" rtl="0">
              <a:spcBef>
                <a:spcPts val="0"/>
              </a:spcBef>
              <a:buNone/>
            </a:pPr>
            <a:endParaRPr sz="1200">
              <a:solidFill>
                <a:schemeClr val="dk1"/>
              </a:solidFill>
            </a:endParaRPr>
          </a:p>
          <a:p>
            <a:pPr lvl="0" rtl="0">
              <a:spcBef>
                <a:spcPts val="0"/>
              </a:spcBef>
              <a:buNone/>
            </a:pPr>
            <a:r>
              <a:rPr lang="en-US" sz="1200">
                <a:solidFill>
                  <a:schemeClr val="dk1"/>
                </a:solidFill>
              </a:rPr>
              <a:t>Layer 4:</a:t>
            </a:r>
          </a:p>
          <a:p>
            <a:pPr lvl="0" rtl="0">
              <a:spcBef>
                <a:spcPts val="0"/>
              </a:spcBef>
              <a:buNone/>
            </a:pPr>
            <a:r>
              <a:rPr lang="en-US" sz="1200">
                <a:solidFill>
                  <a:schemeClr val="dk1"/>
                </a:solidFill>
              </a:rPr>
              <a:t>• Mix Columns: A substitution that alters each byte in a column as a function</a:t>
            </a:r>
          </a:p>
          <a:p>
            <a:pPr lvl="0" rtl="0">
              <a:spcBef>
                <a:spcPts val="0"/>
              </a:spcBef>
              <a:buNone/>
            </a:pPr>
            <a:r>
              <a:rPr lang="en-US" sz="1200">
                <a:solidFill>
                  <a:schemeClr val="dk1"/>
                </a:solidFill>
              </a:rPr>
              <a:t>of all of the bytes in the column</a:t>
            </a:r>
          </a:p>
          <a:p>
            <a:pPr lvl="0" rtl="0">
              <a:spcBef>
                <a:spcPts val="0"/>
              </a:spcBef>
              <a:buClr>
                <a:schemeClr val="dk1"/>
              </a:buClr>
              <a:buFont typeface="Arial"/>
              <a:buNone/>
            </a:pPr>
            <a:endParaRPr sz="1200">
              <a:solidFill>
                <a:schemeClr val="dk1"/>
              </a:solidFill>
            </a:endParaRPr>
          </a:p>
          <a:p>
            <a:pPr lvl="0" rtl="0">
              <a:spcBef>
                <a:spcPts val="0"/>
              </a:spcBef>
              <a:buNone/>
            </a:pPr>
            <a:r>
              <a:rPr lang="en-US" sz="1200">
                <a:solidFill>
                  <a:schemeClr val="dk1"/>
                </a:solidFill>
              </a:rPr>
              <a:t>-----</a:t>
            </a:r>
          </a:p>
          <a:p>
            <a:pPr lvl="0" rtl="0">
              <a:spcBef>
                <a:spcPts val="0"/>
              </a:spcBef>
              <a:buNone/>
            </a:pPr>
            <a:endParaRPr sz="1200">
              <a:solidFill>
                <a:schemeClr val="dk1"/>
              </a:solidFill>
            </a:endParaRPr>
          </a:p>
          <a:p>
            <a:pPr lvl="0" rtl="0">
              <a:spcBef>
                <a:spcPts val="0"/>
              </a:spcBef>
              <a:buNone/>
            </a:pPr>
            <a:r>
              <a:rPr lang="en-US" sz="1200">
                <a:solidFill>
                  <a:schemeClr val="dk1"/>
                </a:solidFill>
              </a:rPr>
              <a:t>Layer 5:</a:t>
            </a:r>
          </a:p>
          <a:p>
            <a:pPr lvl="0" rtl="0">
              <a:spcBef>
                <a:spcPts val="0"/>
              </a:spcBef>
              <a:buNone/>
            </a:pPr>
            <a:r>
              <a:rPr lang="en-US" sz="1200">
                <a:solidFill>
                  <a:schemeClr val="dk1"/>
                </a:solidFill>
              </a:rPr>
              <a:t>• Add Round key: A simple bitwise XOR of the current block with a portion</a:t>
            </a:r>
          </a:p>
          <a:p>
            <a:pPr lvl="0" rtl="0">
              <a:spcBef>
                <a:spcPts val="0"/>
              </a:spcBef>
              <a:buNone/>
            </a:pPr>
            <a:r>
              <a:rPr lang="en-US" sz="1200">
                <a:solidFill>
                  <a:schemeClr val="dk1"/>
                </a:solidFill>
              </a:rPr>
              <a:t>of the expanded key</a:t>
            </a:r>
          </a:p>
          <a:p>
            <a:pPr lvl="0" rtl="0">
              <a:spcBef>
                <a:spcPts val="0"/>
              </a:spcBef>
              <a:buNone/>
            </a:pPr>
            <a:endParaRPr sz="1200">
              <a:solidFill>
                <a:schemeClr val="dk1"/>
              </a:solidFill>
            </a:endParaRPr>
          </a:p>
          <a:p>
            <a:pPr lvl="0" rtl="0">
              <a:spcBef>
                <a:spcPts val="0"/>
              </a:spcBef>
              <a:buNone/>
            </a:pPr>
            <a:r>
              <a:rPr lang="en-US" sz="1200">
                <a:solidFill>
                  <a:schemeClr val="dk1"/>
                </a:solidFill>
              </a:rPr>
              <a:t>-----</a:t>
            </a:r>
          </a:p>
          <a:p>
            <a:pPr lvl="0" rtl="0">
              <a:spcBef>
                <a:spcPts val="0"/>
              </a:spcBef>
              <a:buNone/>
            </a:pPr>
            <a:endParaRPr sz="1200">
              <a:solidFill>
                <a:schemeClr val="dk1"/>
              </a:solidFill>
            </a:endParaRPr>
          </a:p>
          <a:p>
            <a:pPr lvl="0" rtl="0">
              <a:spcBef>
                <a:spcPts val="0"/>
              </a:spcBef>
              <a:buClr>
                <a:srgbClr val="000000"/>
              </a:buClr>
              <a:buSzPct val="25000"/>
              <a:buFont typeface="Times New Roman"/>
              <a:buNone/>
            </a:pPr>
            <a:r>
              <a:rPr lang="en-US" sz="1200"/>
              <a:t>Layer 6:</a:t>
            </a:r>
          </a:p>
          <a:p>
            <a:pPr lvl="0" rtl="0">
              <a:spcBef>
                <a:spcPts val="0"/>
              </a:spcBef>
              <a:buClr>
                <a:srgbClr val="000000"/>
              </a:buClr>
              <a:buSzPct val="25000"/>
              <a:buFont typeface="Times New Roman"/>
              <a:buNone/>
            </a:pPr>
            <a:r>
              <a:rPr lang="en-US" sz="1200"/>
              <a:t>4. The structure of AES is quite simple. For both encryption and decryption, the cipher</a:t>
            </a:r>
          </a:p>
          <a:p>
            <a:pPr lvl="0" rtl="0">
              <a:spcBef>
                <a:spcPts val="0"/>
              </a:spcBef>
              <a:buClr>
                <a:srgbClr val="000000"/>
              </a:buClr>
              <a:buSzPct val="25000"/>
              <a:buFont typeface="Times New Roman"/>
              <a:buNone/>
            </a:pPr>
            <a:r>
              <a:rPr lang="en-US" sz="1200"/>
              <a:t>begins with an Add Round Key stage, followed by nine rounds that each</a:t>
            </a:r>
          </a:p>
          <a:p>
            <a:pPr lvl="0" rtl="0">
              <a:spcBef>
                <a:spcPts val="0"/>
              </a:spcBef>
              <a:buClr>
                <a:srgbClr val="000000"/>
              </a:buClr>
              <a:buSzPct val="25000"/>
              <a:buFont typeface="Times New Roman"/>
              <a:buNone/>
            </a:pPr>
            <a:r>
              <a:rPr lang="en-US" sz="1200"/>
              <a:t>includes all four stages, followed by a tenth round of three stages.</a:t>
            </a:r>
          </a:p>
          <a:p>
            <a:pPr lvl="0" rtl="0">
              <a:spcBef>
                <a:spcPts val="0"/>
              </a:spcBef>
              <a:buClr>
                <a:srgbClr val="000000"/>
              </a:buClr>
              <a:buFont typeface="Arial"/>
              <a:buNone/>
            </a:pPr>
            <a:endParaRPr sz="1200"/>
          </a:p>
          <a:p>
            <a:pPr lvl="0" rtl="0">
              <a:spcBef>
                <a:spcPts val="0"/>
              </a:spcBef>
              <a:buClr>
                <a:srgbClr val="000000"/>
              </a:buClr>
              <a:buSzPct val="25000"/>
              <a:buFont typeface="Times New Roman"/>
              <a:buNone/>
            </a:pPr>
            <a:r>
              <a:rPr lang="en-US" sz="1200"/>
              <a:t>5. Only the Add Round Key stage makes use of the key. For this reason, the</a:t>
            </a:r>
          </a:p>
          <a:p>
            <a:pPr lvl="0" rtl="0">
              <a:spcBef>
                <a:spcPts val="0"/>
              </a:spcBef>
              <a:buClr>
                <a:srgbClr val="000000"/>
              </a:buClr>
              <a:buSzPct val="25000"/>
              <a:buFont typeface="Times New Roman"/>
              <a:buNone/>
            </a:pPr>
            <a:r>
              <a:rPr lang="en-US" sz="1200"/>
              <a:t>cipher begins and ends with an Add Round Key stage. Any other stage,</a:t>
            </a:r>
          </a:p>
          <a:p>
            <a:pPr lvl="0" rtl="0">
              <a:spcBef>
                <a:spcPts val="0"/>
              </a:spcBef>
              <a:buClr>
                <a:srgbClr val="000000"/>
              </a:buClr>
              <a:buSzPct val="25000"/>
              <a:buFont typeface="Times New Roman"/>
              <a:buNone/>
            </a:pPr>
            <a:r>
              <a:rPr lang="en-US" sz="1200"/>
              <a:t>applied at the beginning or end, is reversible without knowledge of the key</a:t>
            </a:r>
          </a:p>
          <a:p>
            <a:pPr lvl="0" rtl="0">
              <a:spcBef>
                <a:spcPts val="0"/>
              </a:spcBef>
              <a:buClr>
                <a:srgbClr val="000000"/>
              </a:buClr>
              <a:buSzPct val="25000"/>
              <a:buFont typeface="Times New Roman"/>
              <a:buNone/>
            </a:pPr>
            <a:r>
              <a:rPr lang="en-US" sz="1200"/>
              <a:t>and so would add no security.</a:t>
            </a:r>
          </a:p>
          <a:p>
            <a:pPr lvl="0" rtl="0">
              <a:spcBef>
                <a:spcPts val="0"/>
              </a:spcBef>
              <a:buClr>
                <a:srgbClr val="000000"/>
              </a:buClr>
              <a:buFont typeface="Arial"/>
              <a:buNone/>
            </a:pPr>
            <a:endParaRPr sz="1200"/>
          </a:p>
          <a:p>
            <a:pPr lvl="0" rtl="0">
              <a:spcBef>
                <a:spcPts val="0"/>
              </a:spcBef>
              <a:buClr>
                <a:srgbClr val="000000"/>
              </a:buClr>
              <a:buSzPct val="25000"/>
              <a:buFont typeface="Times New Roman"/>
              <a:buNone/>
            </a:pPr>
            <a:r>
              <a:rPr lang="en-US" sz="1200"/>
              <a:t>6. As with most block ciphers, the decryption algorithm makes use of the</a:t>
            </a:r>
          </a:p>
          <a:p>
            <a:pPr lvl="0" rtl="0">
              <a:spcBef>
                <a:spcPts val="0"/>
              </a:spcBef>
              <a:buClr>
                <a:srgbClr val="000000"/>
              </a:buClr>
              <a:buSzPct val="25000"/>
              <a:buFont typeface="Times New Roman"/>
              <a:buNone/>
            </a:pPr>
            <a:r>
              <a:rPr lang="en-US" sz="1200"/>
              <a:t>expanded key in reverse order. </a:t>
            </a:r>
          </a:p>
          <a:p>
            <a:pPr lvl="0" rtl="0">
              <a:spcBef>
                <a:spcPts val="0"/>
              </a:spcBef>
              <a:buClr>
                <a:srgbClr val="000000"/>
              </a:buClr>
              <a:buFont typeface="Arial"/>
              <a:buNone/>
            </a:pPr>
            <a:endParaRPr sz="1200"/>
          </a:p>
          <a:p>
            <a:pPr lvl="0" rtl="0">
              <a:spcBef>
                <a:spcPts val="0"/>
              </a:spcBef>
              <a:buClr>
                <a:srgbClr val="000000"/>
              </a:buClr>
              <a:buSzPct val="25000"/>
              <a:buFont typeface="Times New Roman"/>
              <a:buNone/>
            </a:pPr>
            <a:r>
              <a:rPr lang="en-US" sz="1200"/>
              <a:t>7. Encryption</a:t>
            </a:r>
          </a:p>
          <a:p>
            <a:pPr lvl="0" rtl="0">
              <a:spcBef>
                <a:spcPts val="0"/>
              </a:spcBef>
              <a:buClr>
                <a:srgbClr val="000000"/>
              </a:buClr>
              <a:buSzPct val="25000"/>
              <a:buFont typeface="Times New Roman"/>
              <a:buNone/>
            </a:pPr>
            <a:r>
              <a:rPr lang="en-US" sz="1200"/>
              <a:t>and decryption going in opposite vertical directions.</a:t>
            </a:r>
          </a:p>
          <a:p>
            <a:pPr lvl="0" rtl="0">
              <a:spcBef>
                <a:spcPts val="0"/>
              </a:spcBef>
              <a:buClr>
                <a:schemeClr val="dk1"/>
              </a:buClr>
              <a:buFont typeface="Times New Roman"/>
              <a:buNone/>
            </a:pPr>
            <a:endParaRPr sz="1200">
              <a:solidFill>
                <a:schemeClr val="dk1"/>
              </a:solidFill>
            </a:endParaRPr>
          </a:p>
          <a:p>
            <a:pPr lvl="0" rtl="0">
              <a:spcBef>
                <a:spcPts val="0"/>
              </a:spcBef>
              <a:buNone/>
            </a:pPr>
            <a:endParaRPr/>
          </a:p>
        </p:txBody>
      </p:sp>
      <p:sp>
        <p:nvSpPr>
          <p:cNvPr id="240" name="Shape 24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7" name="Shape 24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Times New Roman"/>
              <a:buNone/>
            </a:pPr>
            <a:r>
              <a:rPr lang="en-US" sz="1200">
                <a:solidFill>
                  <a:schemeClr val="dk1"/>
                </a:solidFill>
              </a:rPr>
              <a:t>This figure</a:t>
            </a:r>
          </a:p>
          <a:p>
            <a:pPr lvl="0" rtl="0">
              <a:spcBef>
                <a:spcPts val="0"/>
              </a:spcBef>
              <a:buClr>
                <a:schemeClr val="dk1"/>
              </a:buClr>
              <a:buSzPct val="25000"/>
              <a:buFont typeface="Times New Roman"/>
              <a:buNone/>
            </a:pPr>
            <a:r>
              <a:rPr lang="en-US" sz="1200">
                <a:solidFill>
                  <a:schemeClr val="dk1"/>
                </a:solidFill>
              </a:rPr>
              <a:t>depicts the structure of a full encryption round.</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Times New Roman"/>
              <a:buNone/>
            </a:pPr>
            <a:r>
              <a:rPr lang="en-US" sz="1200">
                <a:solidFill>
                  <a:schemeClr val="dk1"/>
                </a:solidFill>
              </a:rPr>
              <a:t>8. The Add Round Key stage by itself would not be formidable. The other three</a:t>
            </a:r>
          </a:p>
          <a:p>
            <a:pPr lvl="0" rtl="0">
              <a:spcBef>
                <a:spcPts val="0"/>
              </a:spcBef>
              <a:buClr>
                <a:schemeClr val="dk1"/>
              </a:buClr>
              <a:buSzPct val="25000"/>
              <a:buFont typeface="Times New Roman"/>
              <a:buNone/>
            </a:pPr>
            <a:r>
              <a:rPr lang="en-US" sz="1200">
                <a:solidFill>
                  <a:schemeClr val="dk1"/>
                </a:solidFill>
              </a:rPr>
              <a:t>stages together scramble the bits, but by themselves would provide no security</a:t>
            </a:r>
          </a:p>
          <a:p>
            <a:pPr lvl="0" rtl="0">
              <a:spcBef>
                <a:spcPts val="0"/>
              </a:spcBef>
              <a:buClr>
                <a:schemeClr val="dk1"/>
              </a:buClr>
              <a:buSzPct val="25000"/>
              <a:buFont typeface="Times New Roman"/>
              <a:buNone/>
            </a:pPr>
            <a:r>
              <a:rPr lang="en-US" sz="1200">
                <a:solidFill>
                  <a:schemeClr val="dk1"/>
                </a:solidFill>
              </a:rPr>
              <a:t>because they do not use the key. We can view the cipher as alternating operations</a:t>
            </a:r>
          </a:p>
          <a:p>
            <a:pPr lvl="0" rtl="0">
              <a:spcBef>
                <a:spcPts val="0"/>
              </a:spcBef>
              <a:buClr>
                <a:schemeClr val="dk1"/>
              </a:buClr>
              <a:buSzPct val="25000"/>
              <a:buFont typeface="Times New Roman"/>
              <a:buNone/>
            </a:pPr>
            <a:r>
              <a:rPr lang="en-US" sz="1200">
                <a:solidFill>
                  <a:schemeClr val="dk1"/>
                </a:solidFill>
              </a:rPr>
              <a:t>of XOR encryption (Add Round Key) of a block, followed by scrambling</a:t>
            </a:r>
          </a:p>
          <a:p>
            <a:pPr lvl="0" rtl="0">
              <a:spcBef>
                <a:spcPts val="0"/>
              </a:spcBef>
              <a:buClr>
                <a:schemeClr val="dk1"/>
              </a:buClr>
              <a:buSzPct val="25000"/>
              <a:buFont typeface="Times New Roman"/>
              <a:buNone/>
            </a:pPr>
            <a:r>
              <a:rPr lang="en-US" sz="1200">
                <a:solidFill>
                  <a:schemeClr val="dk1"/>
                </a:solidFill>
              </a:rPr>
              <a:t>of the block (the other three stages), followed by XOR encryption, and</a:t>
            </a:r>
          </a:p>
          <a:p>
            <a:pPr lvl="0" rtl="0">
              <a:spcBef>
                <a:spcPts val="0"/>
              </a:spcBef>
              <a:buClr>
                <a:schemeClr val="dk1"/>
              </a:buClr>
              <a:buSzPct val="25000"/>
              <a:buFont typeface="Times New Roman"/>
              <a:buNone/>
            </a:pPr>
            <a:r>
              <a:rPr lang="en-US" sz="1200">
                <a:solidFill>
                  <a:schemeClr val="dk1"/>
                </a:solidFill>
              </a:rPr>
              <a:t>so on. This scheme is both efficient and highly secure.</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Times New Roman"/>
              <a:buNone/>
            </a:pPr>
            <a:r>
              <a:rPr lang="en-US" sz="1200">
                <a:solidFill>
                  <a:schemeClr val="dk1"/>
                </a:solidFill>
              </a:rPr>
              <a:t>9. Each stage is easily reversible. For the Substitute Byte, Shift Row, and Mix</a:t>
            </a:r>
          </a:p>
          <a:p>
            <a:pPr lvl="0" rtl="0">
              <a:spcBef>
                <a:spcPts val="0"/>
              </a:spcBef>
              <a:buClr>
                <a:schemeClr val="dk1"/>
              </a:buClr>
              <a:buSzPct val="25000"/>
              <a:buFont typeface="Times New Roman"/>
              <a:buNone/>
            </a:pPr>
            <a:r>
              <a:rPr lang="en-US" sz="1200">
                <a:solidFill>
                  <a:schemeClr val="dk1"/>
                </a:solidFill>
              </a:rPr>
              <a:t>Columns stages, an inverse function is used in the decryption algorithm. For</a:t>
            </a:r>
          </a:p>
          <a:p>
            <a:pPr lvl="0" rtl="0">
              <a:spcBef>
                <a:spcPts val="0"/>
              </a:spcBef>
              <a:buClr>
                <a:schemeClr val="dk1"/>
              </a:buClr>
              <a:buSzPct val="25000"/>
              <a:buFont typeface="Times New Roman"/>
              <a:buNone/>
            </a:pPr>
            <a:r>
              <a:rPr lang="en-US" sz="1200">
                <a:solidFill>
                  <a:schemeClr val="dk1"/>
                </a:solidFill>
              </a:rPr>
              <a:t>the Add Round Key stage, the inverse is achieved by XORing the same round</a:t>
            </a:r>
          </a:p>
          <a:p>
            <a:pPr lvl="0" rtl="0">
              <a:spcBef>
                <a:spcPts val="0"/>
              </a:spcBef>
              <a:buClr>
                <a:schemeClr val="dk1"/>
              </a:buClr>
              <a:buSzPct val="25000"/>
              <a:buFont typeface="Times New Roman"/>
              <a:buNone/>
            </a:pPr>
            <a:r>
              <a:rPr lang="en-US" sz="1200">
                <a:solidFill>
                  <a:schemeClr val="dk1"/>
                </a:solidFill>
              </a:rPr>
              <a:t>key to the block, using the result that A ⊕ A ⊕ B = B.</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Times New Roman"/>
              <a:buNone/>
            </a:pPr>
            <a:r>
              <a:rPr lang="en-US" sz="1200">
                <a:solidFill>
                  <a:schemeClr val="dk1"/>
                </a:solidFill>
              </a:rPr>
              <a:t>10. As with most block ciphers, the decryption algorithm makes use of the</a:t>
            </a:r>
          </a:p>
          <a:p>
            <a:pPr lvl="0" rtl="0">
              <a:spcBef>
                <a:spcPts val="0"/>
              </a:spcBef>
              <a:buNone/>
            </a:pPr>
            <a:r>
              <a:rPr lang="en-US" sz="1200">
                <a:solidFill>
                  <a:schemeClr val="dk1"/>
                </a:solidFill>
              </a:rPr>
              <a:t>expanded key in reverse order. </a:t>
            </a:r>
          </a:p>
          <a:p>
            <a:pPr lvl="0" rtl="0">
              <a:spcBef>
                <a:spcPts val="0"/>
              </a:spcBef>
              <a:buNone/>
            </a:pPr>
            <a:endParaRPr sz="1200">
              <a:solidFill>
                <a:schemeClr val="dk1"/>
              </a:solidFill>
            </a:endParaRPr>
          </a:p>
          <a:p>
            <a:pPr lvl="0" rtl="0">
              <a:spcBef>
                <a:spcPts val="0"/>
              </a:spcBef>
              <a:buNone/>
            </a:pPr>
            <a:r>
              <a:rPr lang="en-US" sz="1200">
                <a:solidFill>
                  <a:schemeClr val="dk1"/>
                </a:solidFill>
              </a:rPr>
              <a:t>11. Once it is established that all four stages are reversible, it is easy to verify</a:t>
            </a:r>
          </a:p>
          <a:p>
            <a:pPr lvl="0" rtl="0">
              <a:spcBef>
                <a:spcPts val="0"/>
              </a:spcBef>
              <a:buNone/>
            </a:pPr>
            <a:r>
              <a:rPr lang="en-US" sz="1200">
                <a:solidFill>
                  <a:schemeClr val="dk1"/>
                </a:solidFill>
              </a:rPr>
              <a:t>that decryption does recover the plaintext. Encryption</a:t>
            </a:r>
          </a:p>
          <a:p>
            <a:pPr lvl="0" rtl="0">
              <a:spcBef>
                <a:spcPts val="0"/>
              </a:spcBef>
              <a:buNone/>
            </a:pPr>
            <a:r>
              <a:rPr lang="en-US" sz="1200">
                <a:solidFill>
                  <a:schemeClr val="dk1"/>
                </a:solidFill>
              </a:rPr>
              <a:t>and decryption going in opposite vertical directions. </a:t>
            </a:r>
          </a:p>
          <a:p>
            <a:pPr lvl="0" rtl="0">
              <a:spcBef>
                <a:spcPts val="0"/>
              </a:spcBef>
              <a:buNone/>
            </a:pPr>
            <a:endParaRPr sz="1200">
              <a:solidFill>
                <a:schemeClr val="dk1"/>
              </a:solidFill>
            </a:endParaRPr>
          </a:p>
          <a:p>
            <a:pPr lvl="0" rtl="0">
              <a:spcBef>
                <a:spcPts val="0"/>
              </a:spcBef>
              <a:buNone/>
            </a:pPr>
            <a:endParaRPr/>
          </a:p>
        </p:txBody>
      </p:sp>
      <p:sp>
        <p:nvSpPr>
          <p:cNvPr id="248" name="Shape 24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4" name="Shape 25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Times New Roman"/>
              <a:buNone/>
            </a:pPr>
            <a:r>
              <a:rPr lang="en-US" sz="1200">
                <a:solidFill>
                  <a:schemeClr val="dk1"/>
                </a:solidFill>
              </a:rPr>
              <a:t>This figure</a:t>
            </a:r>
          </a:p>
          <a:p>
            <a:pPr lvl="0" rtl="0">
              <a:spcBef>
                <a:spcPts val="0"/>
              </a:spcBef>
              <a:buClr>
                <a:schemeClr val="dk1"/>
              </a:buClr>
              <a:buSzPct val="25000"/>
              <a:buFont typeface="Times New Roman"/>
              <a:buNone/>
            </a:pPr>
            <a:r>
              <a:rPr lang="en-US" sz="1200">
                <a:solidFill>
                  <a:schemeClr val="dk1"/>
                </a:solidFill>
              </a:rPr>
              <a:t>depicts the structure of a full encryption round.</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Times New Roman"/>
              <a:buNone/>
            </a:pPr>
            <a:r>
              <a:rPr lang="en-US" sz="1200">
                <a:solidFill>
                  <a:schemeClr val="dk1"/>
                </a:solidFill>
              </a:rPr>
              <a:t>8. The Add Round Key stage by itself would not be formidable. The other three</a:t>
            </a:r>
          </a:p>
          <a:p>
            <a:pPr lvl="0" rtl="0">
              <a:spcBef>
                <a:spcPts val="0"/>
              </a:spcBef>
              <a:buClr>
                <a:schemeClr val="dk1"/>
              </a:buClr>
              <a:buSzPct val="25000"/>
              <a:buFont typeface="Times New Roman"/>
              <a:buNone/>
            </a:pPr>
            <a:r>
              <a:rPr lang="en-US" sz="1200">
                <a:solidFill>
                  <a:schemeClr val="dk1"/>
                </a:solidFill>
              </a:rPr>
              <a:t>stages together scramble the bits, but by themselves would provide no security</a:t>
            </a:r>
          </a:p>
          <a:p>
            <a:pPr lvl="0" rtl="0">
              <a:spcBef>
                <a:spcPts val="0"/>
              </a:spcBef>
              <a:buClr>
                <a:schemeClr val="dk1"/>
              </a:buClr>
              <a:buSzPct val="25000"/>
              <a:buFont typeface="Times New Roman"/>
              <a:buNone/>
            </a:pPr>
            <a:r>
              <a:rPr lang="en-US" sz="1200">
                <a:solidFill>
                  <a:schemeClr val="dk1"/>
                </a:solidFill>
              </a:rPr>
              <a:t>because they do not use the key. We can view the cipher as alternating operations</a:t>
            </a:r>
          </a:p>
          <a:p>
            <a:pPr lvl="0" rtl="0">
              <a:spcBef>
                <a:spcPts val="0"/>
              </a:spcBef>
              <a:buClr>
                <a:schemeClr val="dk1"/>
              </a:buClr>
              <a:buSzPct val="25000"/>
              <a:buFont typeface="Times New Roman"/>
              <a:buNone/>
            </a:pPr>
            <a:r>
              <a:rPr lang="en-US" sz="1200">
                <a:solidFill>
                  <a:schemeClr val="dk1"/>
                </a:solidFill>
              </a:rPr>
              <a:t>of XOR encryption (Add Round Key) of a block, followed by scrambling</a:t>
            </a:r>
          </a:p>
          <a:p>
            <a:pPr lvl="0" rtl="0">
              <a:spcBef>
                <a:spcPts val="0"/>
              </a:spcBef>
              <a:buClr>
                <a:schemeClr val="dk1"/>
              </a:buClr>
              <a:buSzPct val="25000"/>
              <a:buFont typeface="Times New Roman"/>
              <a:buNone/>
            </a:pPr>
            <a:r>
              <a:rPr lang="en-US" sz="1200">
                <a:solidFill>
                  <a:schemeClr val="dk1"/>
                </a:solidFill>
              </a:rPr>
              <a:t>of the block (the other three stages), followed by XOR encryption, and</a:t>
            </a:r>
          </a:p>
          <a:p>
            <a:pPr lvl="0" rtl="0">
              <a:spcBef>
                <a:spcPts val="0"/>
              </a:spcBef>
              <a:buClr>
                <a:schemeClr val="dk1"/>
              </a:buClr>
              <a:buSzPct val="25000"/>
              <a:buFont typeface="Times New Roman"/>
              <a:buNone/>
            </a:pPr>
            <a:r>
              <a:rPr lang="en-US" sz="1200">
                <a:solidFill>
                  <a:schemeClr val="dk1"/>
                </a:solidFill>
              </a:rPr>
              <a:t>so on. This scheme is both efficient and highly secure.</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Times New Roman"/>
              <a:buNone/>
            </a:pPr>
            <a:r>
              <a:rPr lang="en-US" sz="1200">
                <a:solidFill>
                  <a:schemeClr val="dk1"/>
                </a:solidFill>
              </a:rPr>
              <a:t>9. Each stage is easily reversible. For the Substitute Byte, Shift Row, and Mix</a:t>
            </a:r>
          </a:p>
          <a:p>
            <a:pPr lvl="0" rtl="0">
              <a:spcBef>
                <a:spcPts val="0"/>
              </a:spcBef>
              <a:buClr>
                <a:schemeClr val="dk1"/>
              </a:buClr>
              <a:buSzPct val="25000"/>
              <a:buFont typeface="Times New Roman"/>
              <a:buNone/>
            </a:pPr>
            <a:r>
              <a:rPr lang="en-US" sz="1200">
                <a:solidFill>
                  <a:schemeClr val="dk1"/>
                </a:solidFill>
              </a:rPr>
              <a:t>Columns stages, an inverse function is used in the decryption algorithm. For</a:t>
            </a:r>
          </a:p>
          <a:p>
            <a:pPr lvl="0" rtl="0">
              <a:spcBef>
                <a:spcPts val="0"/>
              </a:spcBef>
              <a:buClr>
                <a:schemeClr val="dk1"/>
              </a:buClr>
              <a:buSzPct val="25000"/>
              <a:buFont typeface="Times New Roman"/>
              <a:buNone/>
            </a:pPr>
            <a:r>
              <a:rPr lang="en-US" sz="1200">
                <a:solidFill>
                  <a:schemeClr val="dk1"/>
                </a:solidFill>
              </a:rPr>
              <a:t>the Add Round Key stage, the inverse is achieved by XORing the same round</a:t>
            </a:r>
          </a:p>
          <a:p>
            <a:pPr lvl="0" rtl="0">
              <a:spcBef>
                <a:spcPts val="0"/>
              </a:spcBef>
              <a:buClr>
                <a:schemeClr val="dk1"/>
              </a:buClr>
              <a:buSzPct val="25000"/>
              <a:buFont typeface="Times New Roman"/>
              <a:buNone/>
            </a:pPr>
            <a:r>
              <a:rPr lang="en-US" sz="1200">
                <a:solidFill>
                  <a:schemeClr val="dk1"/>
                </a:solidFill>
              </a:rPr>
              <a:t>key to the block, using the result that A ⊕ A ⊕ B = B.</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Times New Roman"/>
              <a:buNone/>
            </a:pPr>
            <a:r>
              <a:rPr lang="en-US" sz="1200">
                <a:solidFill>
                  <a:schemeClr val="dk1"/>
                </a:solidFill>
              </a:rPr>
              <a:t>10. As with most block ciphers, the decryption algorithm makes use of the</a:t>
            </a:r>
          </a:p>
          <a:p>
            <a:pPr lvl="0" rtl="0">
              <a:spcBef>
                <a:spcPts val="0"/>
              </a:spcBef>
              <a:buClr>
                <a:schemeClr val="dk1"/>
              </a:buClr>
              <a:buSzPct val="25000"/>
              <a:buFont typeface="Times New Roman"/>
              <a:buNone/>
            </a:pPr>
            <a:r>
              <a:rPr lang="en-US" sz="1200">
                <a:solidFill>
                  <a:schemeClr val="dk1"/>
                </a:solidFill>
              </a:rPr>
              <a:t>expanded key in reverse order. </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Times New Roman"/>
              <a:buNone/>
            </a:pPr>
            <a:r>
              <a:rPr lang="en-US" sz="1200">
                <a:solidFill>
                  <a:schemeClr val="dk1"/>
                </a:solidFill>
              </a:rPr>
              <a:t>11. Once it is established that all four stages are reversible, it is easy to verify</a:t>
            </a:r>
          </a:p>
          <a:p>
            <a:pPr lvl="0" rtl="0">
              <a:spcBef>
                <a:spcPts val="0"/>
              </a:spcBef>
              <a:buClr>
                <a:schemeClr val="dk1"/>
              </a:buClr>
              <a:buSzPct val="25000"/>
              <a:buFont typeface="Times New Roman"/>
              <a:buNone/>
            </a:pPr>
            <a:r>
              <a:rPr lang="en-US" sz="1200">
                <a:solidFill>
                  <a:schemeClr val="dk1"/>
                </a:solidFill>
              </a:rPr>
              <a:t>that decryption does recover the plaintext. Encryption</a:t>
            </a:r>
          </a:p>
          <a:p>
            <a:pPr lvl="0" rtl="0">
              <a:spcBef>
                <a:spcPts val="0"/>
              </a:spcBef>
              <a:buClr>
                <a:schemeClr val="dk1"/>
              </a:buClr>
              <a:buSzPct val="25000"/>
              <a:buFont typeface="Times New Roman"/>
              <a:buNone/>
            </a:pPr>
            <a:r>
              <a:rPr lang="en-US" sz="1200">
                <a:solidFill>
                  <a:schemeClr val="dk1"/>
                </a:solidFill>
              </a:rPr>
              <a:t>and decryption going in opposite vertical directions. </a:t>
            </a:r>
          </a:p>
          <a:p>
            <a:pPr>
              <a:spcBef>
                <a:spcPts val="0"/>
              </a:spcBef>
              <a:buNone/>
            </a:pPr>
            <a:endParaRPr sz="1200">
              <a:solidFill>
                <a:schemeClr val="dk1"/>
              </a:solidFill>
            </a:endParaRPr>
          </a:p>
        </p:txBody>
      </p:sp>
      <p:sp>
        <p:nvSpPr>
          <p:cNvPr id="255" name="Shape 25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p:cNvSpPr>
          <p:nvPr>
            <p:ph type="sldImg"/>
          </p:nvPr>
        </p:nvSpPr>
        <p:spPr bwMode="auto">
          <a:xfrm>
            <a:off x="1397000" y="1160264"/>
            <a:ext cx="4191000" cy="3132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3250" name="Notes Placeholder 2"/>
          <p:cNvSpPr>
            <a:spLocks noGrp="1"/>
          </p:cNvSpPr>
          <p:nvPr>
            <p:ph type="body" idx="1"/>
          </p:nvPr>
        </p:nvSpPr>
        <p:spPr bwMode="auto">
          <a:xfrm>
            <a:off x="698500" y="4467017"/>
            <a:ext cx="5588000" cy="36548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MS PGothic"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p:cNvSpPr>
          <p:nvPr>
            <p:ph type="sldImg"/>
          </p:nvPr>
        </p:nvSpPr>
        <p:spPr bwMode="auto">
          <a:xfrm>
            <a:off x="1397000" y="1160264"/>
            <a:ext cx="4191000" cy="3132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5298" name="Notes Placeholder 2"/>
          <p:cNvSpPr>
            <a:spLocks noGrp="1"/>
          </p:cNvSpPr>
          <p:nvPr>
            <p:ph type="body" idx="1"/>
          </p:nvPr>
        </p:nvSpPr>
        <p:spPr bwMode="auto">
          <a:xfrm>
            <a:off x="698500" y="4467017"/>
            <a:ext cx="5588000" cy="36548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ea typeface="MS PGothic" charset="0"/>
              </a:rPr>
              <a:t>Here is a sticky figure of AES round</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p:cNvSpPr>
            <a:spLocks noGrp="1" noRot="1" noChangeAspect="1"/>
          </p:cNvSpPr>
          <p:nvPr>
            <p:ph type="sldImg"/>
          </p:nvPr>
        </p:nvSpPr>
        <p:spPr bwMode="auto">
          <a:xfrm>
            <a:off x="1397000" y="1160264"/>
            <a:ext cx="4191000" cy="3132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7346" name="Notes Placeholder 2"/>
          <p:cNvSpPr>
            <a:spLocks noGrp="1"/>
          </p:cNvSpPr>
          <p:nvPr>
            <p:ph type="body" idx="1"/>
          </p:nvPr>
        </p:nvSpPr>
        <p:spPr bwMode="auto">
          <a:xfrm>
            <a:off x="698500" y="4467017"/>
            <a:ext cx="5588000" cy="36548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MS PGothic"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p:cNvSpPr>
          <p:nvPr>
            <p:ph type="sldImg"/>
          </p:nvPr>
        </p:nvSpPr>
        <p:spPr bwMode="auto">
          <a:xfrm>
            <a:off x="1397000" y="1160264"/>
            <a:ext cx="4191000" cy="3132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9394" name="Notes Placeholder 2"/>
          <p:cNvSpPr>
            <a:spLocks noGrp="1"/>
          </p:cNvSpPr>
          <p:nvPr>
            <p:ph type="body" idx="1"/>
          </p:nvPr>
        </p:nvSpPr>
        <p:spPr bwMode="auto">
          <a:xfrm>
            <a:off x="698500" y="4467017"/>
            <a:ext cx="5588000" cy="36548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MS PGothic"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p:cNvSpPr>
          <p:nvPr>
            <p:ph type="sldImg"/>
          </p:nvPr>
        </p:nvSpPr>
        <p:spPr bwMode="auto">
          <a:xfrm>
            <a:off x="1397000" y="1160264"/>
            <a:ext cx="4191000" cy="3132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1442" name="Notes Placeholder 2"/>
          <p:cNvSpPr>
            <a:spLocks noGrp="1"/>
          </p:cNvSpPr>
          <p:nvPr>
            <p:ph type="body" idx="1"/>
          </p:nvPr>
        </p:nvSpPr>
        <p:spPr bwMode="auto">
          <a:xfrm>
            <a:off x="698500" y="4467017"/>
            <a:ext cx="5588000" cy="36548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MS PGothic"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p:cNvSpPr>
          <p:nvPr>
            <p:ph type="sldImg"/>
          </p:nvPr>
        </p:nvSpPr>
        <p:spPr bwMode="auto">
          <a:xfrm>
            <a:off x="1397000" y="1160264"/>
            <a:ext cx="4191000" cy="3132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3490" name="Notes Placeholder 2"/>
          <p:cNvSpPr>
            <a:spLocks noGrp="1"/>
          </p:cNvSpPr>
          <p:nvPr>
            <p:ph type="body" idx="1"/>
          </p:nvPr>
        </p:nvSpPr>
        <p:spPr bwMode="auto">
          <a:xfrm>
            <a:off x="698500" y="4467017"/>
            <a:ext cx="5588000" cy="36548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MS PGothic"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p:cNvSpPr>
          <p:nvPr>
            <p:ph type="sldImg"/>
          </p:nvPr>
        </p:nvSpPr>
        <p:spPr bwMode="auto">
          <a:xfrm>
            <a:off x="1397000" y="1160264"/>
            <a:ext cx="4191000" cy="3132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5538" name="Notes Placeholder 2"/>
          <p:cNvSpPr>
            <a:spLocks noGrp="1"/>
          </p:cNvSpPr>
          <p:nvPr>
            <p:ph type="body" idx="1"/>
          </p:nvPr>
        </p:nvSpPr>
        <p:spPr bwMode="auto">
          <a:xfrm>
            <a:off x="698500" y="4467017"/>
            <a:ext cx="5588000" cy="36548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MS PGothic"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7" name="Shape 3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sz="1200"/>
              <a:t>The goal of encryption is to transform a plaintext into an unintelligible form. </a:t>
            </a:r>
          </a:p>
          <a:p>
            <a:pPr lvl="0" rtl="0">
              <a:spcBef>
                <a:spcPts val="0"/>
              </a:spcBef>
              <a:buClr>
                <a:srgbClr val="000000"/>
              </a:buClr>
              <a:buFont typeface="Arial"/>
              <a:buNone/>
            </a:pPr>
            <a:endParaRPr sz="1200"/>
          </a:p>
          <a:p>
            <a:pPr lvl="0" rtl="0">
              <a:spcBef>
                <a:spcPts val="0"/>
              </a:spcBef>
              <a:buClr>
                <a:srgbClr val="000000"/>
              </a:buClr>
              <a:buSzPct val="25000"/>
              <a:buFont typeface="Arial"/>
              <a:buNone/>
            </a:pPr>
            <a:r>
              <a:rPr lang="en-US" sz="1200"/>
              <a:t>We always assume that the attacker can see the ciphertext, for example, because it is transmitted on the network and the attacker can capture the packet.</a:t>
            </a:r>
          </a:p>
          <a:p>
            <a:pPr lvl="0" rtl="0">
              <a:spcBef>
                <a:spcPts val="0"/>
              </a:spcBef>
              <a:buClr>
                <a:srgbClr val="000000"/>
              </a:buClr>
              <a:buFont typeface="Arial"/>
              <a:buNone/>
            </a:pPr>
            <a:endParaRPr sz="1200"/>
          </a:p>
          <a:p>
            <a:pPr lvl="0" rtl="0">
              <a:spcBef>
                <a:spcPts val="0"/>
              </a:spcBef>
              <a:buClr>
                <a:srgbClr val="000000"/>
              </a:buClr>
              <a:buSzPct val="25000"/>
              <a:buFont typeface="Arial"/>
              <a:buNone/>
            </a:pPr>
            <a:r>
              <a:rPr lang="en-US" sz="1200"/>
              <a:t>But we don’t want the attacker to be able to learn about the plaintext given the ciphertext.</a:t>
            </a:r>
          </a:p>
          <a:p>
            <a:pPr lvl="0" rtl="0">
              <a:spcBef>
                <a:spcPts val="0"/>
              </a:spcBef>
              <a:buClr>
                <a:srgbClr val="000000"/>
              </a:buClr>
              <a:buFont typeface="Arial"/>
              <a:buNone/>
            </a:pPr>
            <a:endParaRPr sz="1200"/>
          </a:p>
          <a:p>
            <a:pPr lvl="0" rtl="0">
              <a:spcBef>
                <a:spcPts val="0"/>
              </a:spcBef>
              <a:buClr>
                <a:srgbClr val="000000"/>
              </a:buClr>
              <a:buSzPct val="25000"/>
              <a:buFont typeface="Arial"/>
              <a:buNone/>
            </a:pPr>
            <a:r>
              <a:rPr lang="en-US" sz="1200"/>
              <a:t>In order to accomplish this, we apply two principles.</a:t>
            </a:r>
          </a:p>
          <a:p>
            <a:pPr lvl="0" rtl="0">
              <a:spcBef>
                <a:spcPts val="0"/>
              </a:spcBef>
              <a:buClr>
                <a:srgbClr val="000000"/>
              </a:buClr>
              <a:buFont typeface="Arial"/>
              <a:buNone/>
            </a:pPr>
            <a:endParaRPr sz="1200"/>
          </a:p>
          <a:p>
            <a:pPr lvl="0" rtl="0">
              <a:spcBef>
                <a:spcPts val="0"/>
              </a:spcBef>
              <a:buClr>
                <a:srgbClr val="000000"/>
              </a:buClr>
              <a:buSzPct val="25000"/>
              <a:buFont typeface="Arial"/>
              <a:buNone/>
            </a:pPr>
            <a:r>
              <a:rPr lang="en-US" sz="1200"/>
              <a:t>Confusion – think about the generalized substitution ciphers where each letter can be mapped to any other.</a:t>
            </a:r>
          </a:p>
          <a:p>
            <a:pPr lvl="0" rtl="0">
              <a:spcBef>
                <a:spcPts val="0"/>
              </a:spcBef>
              <a:buClr>
                <a:srgbClr val="000000"/>
              </a:buClr>
              <a:buFont typeface="Arial"/>
              <a:buNone/>
            </a:pPr>
            <a:endParaRPr sz="1200"/>
          </a:p>
          <a:p>
            <a:pPr lvl="0" rtl="0">
              <a:spcBef>
                <a:spcPts val="0"/>
              </a:spcBef>
              <a:buNone/>
            </a:pPr>
            <a:endParaRPr/>
          </a:p>
        </p:txBody>
      </p:sp>
      <p:sp>
        <p:nvSpPr>
          <p:cNvPr id="38" name="Shape 3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p:cNvSpPr>
          <p:nvPr>
            <p:ph type="sldImg"/>
          </p:nvPr>
        </p:nvSpPr>
        <p:spPr bwMode="auto">
          <a:xfrm>
            <a:off x="1397000" y="1160264"/>
            <a:ext cx="4191000" cy="3132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7586" name="Notes Placeholder 2"/>
          <p:cNvSpPr>
            <a:spLocks noGrp="1"/>
          </p:cNvSpPr>
          <p:nvPr>
            <p:ph type="body" idx="1"/>
          </p:nvPr>
        </p:nvSpPr>
        <p:spPr bwMode="auto">
          <a:xfrm>
            <a:off x="698500" y="4467017"/>
            <a:ext cx="5588000" cy="36548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MS PGothic"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70" name="Shape 27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b="1">
                <a:solidFill>
                  <a:schemeClr val="dk1"/>
                </a:solidFill>
              </a:rPr>
              <a:t>Quiz:</a:t>
            </a:r>
          </a:p>
          <a:p>
            <a:pPr lvl="0" rtl="0">
              <a:spcBef>
                <a:spcPts val="0"/>
              </a:spcBef>
              <a:buNone/>
            </a:pPr>
            <a:r>
              <a:rPr lang="en-US">
                <a:solidFill>
                  <a:schemeClr val="dk1"/>
                </a:solidFill>
              </a:rPr>
              <a:t>Discuss</a:t>
            </a:r>
          </a:p>
          <a:p>
            <a:pPr lvl="0" rtl="0">
              <a:spcBef>
                <a:spcPts val="0"/>
              </a:spcBef>
              <a:buClr>
                <a:schemeClr val="dk1"/>
              </a:buClr>
              <a:buFont typeface="Arial"/>
              <a:buNone/>
            </a:pPr>
            <a:endParaRPr>
              <a:solidFill>
                <a:schemeClr val="dk1"/>
              </a:solidFill>
            </a:endParaRPr>
          </a:p>
          <a:p>
            <a:pPr lvl="0" rtl="0">
              <a:spcBef>
                <a:spcPts val="0"/>
              </a:spcBef>
              <a:buNone/>
            </a:pPr>
            <a:r>
              <a:rPr lang="en-US" b="1">
                <a:solidFill>
                  <a:schemeClr val="dk1"/>
                </a:solidFill>
              </a:rPr>
              <a:t>Solution:</a:t>
            </a:r>
          </a:p>
          <a:p>
            <a:pPr marL="457200" lvl="0" indent="-228600" rtl="0">
              <a:spcBef>
                <a:spcPts val="0"/>
              </a:spcBef>
              <a:buClr>
                <a:schemeClr val="dk1"/>
              </a:buClr>
              <a:buAutoNum type="arabicPeriod"/>
            </a:pPr>
            <a:r>
              <a:rPr lang="en-US">
                <a:solidFill>
                  <a:schemeClr val="dk1"/>
                </a:solidFill>
              </a:rPr>
              <a:t>F</a:t>
            </a:r>
          </a:p>
          <a:p>
            <a:pPr marL="457200" lvl="0" indent="-228600" rtl="0">
              <a:spcBef>
                <a:spcPts val="0"/>
              </a:spcBef>
              <a:buClr>
                <a:schemeClr val="dk1"/>
              </a:buClr>
              <a:buAutoNum type="arabicPeriod"/>
            </a:pPr>
            <a:r>
              <a:rPr lang="en-US">
                <a:solidFill>
                  <a:schemeClr val="dk1"/>
                </a:solidFill>
              </a:rPr>
              <a:t>T</a:t>
            </a:r>
          </a:p>
          <a:p>
            <a:pPr marL="457200" lvl="0" indent="-228600" rtl="0">
              <a:spcBef>
                <a:spcPts val="0"/>
              </a:spcBef>
              <a:buClr>
                <a:schemeClr val="dk1"/>
              </a:buClr>
              <a:buAutoNum type="arabicPeriod"/>
            </a:pPr>
            <a:r>
              <a:rPr lang="en-US">
                <a:solidFill>
                  <a:schemeClr val="dk1"/>
                </a:solidFill>
              </a:rPr>
              <a:t>T</a:t>
            </a:r>
          </a:p>
          <a:p>
            <a:pPr marL="457200" lvl="0" indent="-228600">
              <a:spcBef>
                <a:spcPts val="0"/>
              </a:spcBef>
              <a:buClr>
                <a:schemeClr val="dk1"/>
              </a:buClr>
              <a:buAutoNum type="arabicPeriod"/>
            </a:pPr>
            <a:r>
              <a:rPr lang="en-US">
                <a:solidFill>
                  <a:schemeClr val="dk1"/>
                </a:solidFill>
              </a:rPr>
              <a:t>T</a:t>
            </a:r>
          </a:p>
        </p:txBody>
      </p:sp>
      <p:sp>
        <p:nvSpPr>
          <p:cNvPr id="271" name="Shape 27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78" name="Shape 27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sz="1200"/>
              <a:t>So far we have discussed block ciphers, which take as input a fixed-length data block, say in 64-bit for DES or 128-bit for AES What if we want encrypt a larger message?</a:t>
            </a:r>
          </a:p>
          <a:p>
            <a:pPr lvl="0" rtl="0">
              <a:spcBef>
                <a:spcPts val="0"/>
              </a:spcBef>
              <a:buClr>
                <a:srgbClr val="000000"/>
              </a:buClr>
              <a:buFont typeface="Arial"/>
              <a:buNone/>
            </a:pPr>
            <a:endParaRPr sz="1200"/>
          </a:p>
          <a:p>
            <a:pPr lvl="0" rtl="0">
              <a:spcBef>
                <a:spcPts val="0"/>
              </a:spcBef>
              <a:buClr>
                <a:srgbClr val="000000"/>
              </a:buClr>
              <a:buSzPct val="25000"/>
              <a:buFont typeface="Arial"/>
              <a:buNone/>
            </a:pPr>
            <a:r>
              <a:rPr lang="en-US" sz="1200"/>
              <a:t>We can first break the message into blocks, then encrypt each block using a block cipher. Is that it?</a:t>
            </a:r>
          </a:p>
          <a:p>
            <a:pPr rtl="0">
              <a:spcBef>
                <a:spcPts val="0"/>
              </a:spcBef>
              <a:buNone/>
            </a:pPr>
            <a:endParaRPr sz="1200"/>
          </a:p>
          <a:p>
            <a:pPr>
              <a:spcBef>
                <a:spcPts val="0"/>
              </a:spcBef>
              <a:buNone/>
            </a:pPr>
            <a:endParaRPr/>
          </a:p>
        </p:txBody>
      </p:sp>
      <p:sp>
        <p:nvSpPr>
          <p:cNvPr id="279" name="Shape 27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85" name="Shape 28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Times New Roman"/>
              <a:buNone/>
            </a:pPr>
            <a:r>
              <a:rPr lang="en-US" sz="1200"/>
              <a:t>The simplest way to encrypt a large message is what is known as electronic codebook (ECB) mode,</a:t>
            </a:r>
          </a:p>
          <a:p>
            <a:pPr lvl="0" rtl="0">
              <a:spcBef>
                <a:spcPts val="0"/>
              </a:spcBef>
              <a:buClr>
                <a:srgbClr val="000000"/>
              </a:buClr>
              <a:buSzPct val="25000"/>
              <a:buFont typeface="Times New Roman"/>
              <a:buNone/>
            </a:pPr>
            <a:r>
              <a:rPr lang="en-US" sz="1200"/>
              <a:t>in which plaintext is handled </a:t>
            </a:r>
            <a:r>
              <a:rPr lang="en-US" sz="1200" i="1"/>
              <a:t>b bits at a time and each block of plaintext is encrypted</a:t>
            </a:r>
          </a:p>
          <a:p>
            <a:pPr lvl="0" rtl="0">
              <a:spcBef>
                <a:spcPts val="0"/>
              </a:spcBef>
              <a:buClr>
                <a:srgbClr val="000000"/>
              </a:buClr>
              <a:buSzPct val="25000"/>
              <a:buFont typeface="Times New Roman"/>
              <a:buNone/>
            </a:pPr>
            <a:r>
              <a:rPr lang="en-US" sz="1200"/>
              <a:t>using the same key. </a:t>
            </a:r>
          </a:p>
          <a:p>
            <a:pPr lvl="0" rtl="0">
              <a:spcBef>
                <a:spcPts val="0"/>
              </a:spcBef>
              <a:buClr>
                <a:srgbClr val="000000"/>
              </a:buClr>
              <a:buFont typeface="Arial"/>
              <a:buNone/>
            </a:pPr>
            <a:endParaRPr sz="1200"/>
          </a:p>
          <a:p>
            <a:pPr lvl="0" rtl="0">
              <a:spcBef>
                <a:spcPts val="0"/>
              </a:spcBef>
              <a:buClr>
                <a:srgbClr val="000000"/>
              </a:buClr>
              <a:buSzPct val="25000"/>
              <a:buFont typeface="Times New Roman"/>
              <a:buNone/>
            </a:pPr>
            <a:r>
              <a:rPr lang="en-US" sz="1200"/>
              <a:t>The term </a:t>
            </a:r>
            <a:r>
              <a:rPr lang="en-US" sz="1200" i="1"/>
              <a:t>codebook is used because, for a given</a:t>
            </a:r>
          </a:p>
          <a:p>
            <a:pPr lvl="0" rtl="0">
              <a:spcBef>
                <a:spcPts val="0"/>
              </a:spcBef>
              <a:buClr>
                <a:srgbClr val="000000"/>
              </a:buClr>
              <a:buSzPct val="25000"/>
              <a:buFont typeface="Times New Roman"/>
              <a:buNone/>
            </a:pPr>
            <a:r>
              <a:rPr lang="en-US" sz="1200"/>
              <a:t>key, there is a unique ciphertext for every </a:t>
            </a:r>
            <a:r>
              <a:rPr lang="en-US" sz="1200" i="1"/>
              <a:t>b -bit block of plaintext. Therefore, one</a:t>
            </a:r>
          </a:p>
          <a:p>
            <a:pPr lvl="0" rtl="0">
              <a:spcBef>
                <a:spcPts val="0"/>
              </a:spcBef>
              <a:buClr>
                <a:srgbClr val="000000"/>
              </a:buClr>
              <a:buSzPct val="25000"/>
              <a:buFont typeface="Times New Roman"/>
              <a:buNone/>
            </a:pPr>
            <a:r>
              <a:rPr lang="en-US" sz="1200"/>
              <a:t>can imagine a gigantic codebook in which there is an entry for every possible </a:t>
            </a:r>
            <a:r>
              <a:rPr lang="en-US" sz="1200" i="1"/>
              <a:t>b -bit</a:t>
            </a:r>
          </a:p>
          <a:p>
            <a:pPr lvl="0" rtl="0">
              <a:spcBef>
                <a:spcPts val="0"/>
              </a:spcBef>
              <a:buClr>
                <a:srgbClr val="000000"/>
              </a:buClr>
              <a:buSzPct val="25000"/>
              <a:buFont typeface="Times New Roman"/>
              <a:buNone/>
            </a:pPr>
            <a:r>
              <a:rPr lang="en-US" sz="1200"/>
              <a:t>plaintext pattern showing its corresponding ciphertext.</a:t>
            </a:r>
          </a:p>
          <a:p>
            <a:pPr lvl="0" rtl="0">
              <a:spcBef>
                <a:spcPts val="0"/>
              </a:spcBef>
              <a:buNone/>
            </a:pPr>
            <a:endParaRPr sz="1200"/>
          </a:p>
          <a:p>
            <a:pPr lvl="0" rtl="0">
              <a:spcBef>
                <a:spcPts val="0"/>
              </a:spcBef>
              <a:buNone/>
            </a:pPr>
            <a:endParaRPr/>
          </a:p>
        </p:txBody>
      </p:sp>
      <p:sp>
        <p:nvSpPr>
          <p:cNvPr id="286" name="Shape 28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Shape 291"/>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2" name="Shape 29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Times New Roman"/>
              <a:buNone/>
            </a:pPr>
            <a:r>
              <a:rPr lang="en-US" sz="1200"/>
              <a:t>With ECB, if the same </a:t>
            </a:r>
            <a:r>
              <a:rPr lang="en-US" sz="1200" i="1"/>
              <a:t>b -bit block of plaintext appears more than once in</a:t>
            </a:r>
          </a:p>
          <a:p>
            <a:pPr lvl="0" rtl="0">
              <a:spcBef>
                <a:spcPts val="0"/>
              </a:spcBef>
              <a:buClr>
                <a:srgbClr val="000000"/>
              </a:buClr>
              <a:buSzPct val="25000"/>
              <a:buFont typeface="Times New Roman"/>
              <a:buNone/>
            </a:pPr>
            <a:r>
              <a:rPr lang="en-US" sz="1200"/>
              <a:t>the message, it always produces the same ciphertext. Because of this, for lengthy</a:t>
            </a:r>
          </a:p>
          <a:p>
            <a:pPr lvl="0" rtl="0">
              <a:spcBef>
                <a:spcPts val="0"/>
              </a:spcBef>
              <a:buClr>
                <a:srgbClr val="000000"/>
              </a:buClr>
              <a:buSzPct val="25000"/>
              <a:buFont typeface="Times New Roman"/>
              <a:buNone/>
            </a:pPr>
            <a:r>
              <a:rPr lang="en-US" sz="1200"/>
              <a:t>messages, the ECB mode may not be secure. If the message is highly structured,</a:t>
            </a:r>
          </a:p>
          <a:p>
            <a:pPr lvl="0" rtl="0">
              <a:spcBef>
                <a:spcPts val="0"/>
              </a:spcBef>
              <a:buClr>
                <a:srgbClr val="000000"/>
              </a:buClr>
              <a:buSzPct val="25000"/>
              <a:buFont typeface="Times New Roman"/>
              <a:buNone/>
            </a:pPr>
            <a:r>
              <a:rPr lang="en-US" sz="1200"/>
              <a:t>it may be possible for a cryptanalyst to exploit these regularities. For example, if</a:t>
            </a:r>
          </a:p>
          <a:p>
            <a:pPr lvl="0" rtl="0">
              <a:spcBef>
                <a:spcPts val="0"/>
              </a:spcBef>
              <a:buClr>
                <a:srgbClr val="000000"/>
              </a:buClr>
              <a:buSzPct val="25000"/>
              <a:buFont typeface="Times New Roman"/>
              <a:buNone/>
            </a:pPr>
            <a:r>
              <a:rPr lang="en-US" sz="1200"/>
              <a:t>it is known that the message always starts out with certain predefined fields, then</a:t>
            </a:r>
          </a:p>
          <a:p>
            <a:pPr lvl="0" rtl="0">
              <a:spcBef>
                <a:spcPts val="0"/>
              </a:spcBef>
              <a:buClr>
                <a:srgbClr val="000000"/>
              </a:buClr>
              <a:buSzPct val="25000"/>
              <a:buFont typeface="Times New Roman"/>
              <a:buNone/>
            </a:pPr>
            <a:r>
              <a:rPr lang="en-US" sz="1200"/>
              <a:t>the cryptanalyst may have a number of known plaintext-ciphertext pairs to work</a:t>
            </a:r>
          </a:p>
          <a:p>
            <a:pPr lvl="0" rtl="0">
              <a:spcBef>
                <a:spcPts val="0"/>
              </a:spcBef>
              <a:buClr>
                <a:srgbClr val="000000"/>
              </a:buClr>
              <a:buSzPct val="25000"/>
              <a:buFont typeface="Times New Roman"/>
              <a:buNone/>
            </a:pPr>
            <a:r>
              <a:rPr lang="en-US" sz="1200"/>
              <a:t>with. If the message has repetitive elements, with a period of repetition a multiple</a:t>
            </a:r>
          </a:p>
          <a:p>
            <a:pPr lvl="0" rtl="0">
              <a:spcBef>
                <a:spcPts val="0"/>
              </a:spcBef>
              <a:buClr>
                <a:srgbClr val="000000"/>
              </a:buClr>
              <a:buSzPct val="25000"/>
              <a:buFont typeface="Times New Roman"/>
              <a:buNone/>
            </a:pPr>
            <a:r>
              <a:rPr lang="en-US" sz="1200"/>
              <a:t>of </a:t>
            </a:r>
            <a:r>
              <a:rPr lang="en-US" sz="1200" i="1"/>
              <a:t>b bits, then these elements can be identified by the analyst. This may help in the</a:t>
            </a:r>
          </a:p>
          <a:p>
            <a:pPr lvl="0" rtl="0">
              <a:spcBef>
                <a:spcPts val="0"/>
              </a:spcBef>
              <a:buClr>
                <a:srgbClr val="000000"/>
              </a:buClr>
              <a:buSzPct val="25000"/>
              <a:buFont typeface="Times New Roman"/>
              <a:buNone/>
            </a:pPr>
            <a:r>
              <a:rPr lang="en-US" sz="1200"/>
              <a:t>analysis or may provide an opportunity for substituting or rearranging blocks.</a:t>
            </a:r>
          </a:p>
          <a:p>
            <a:pPr rtl="0">
              <a:spcBef>
                <a:spcPts val="0"/>
              </a:spcBef>
              <a:buNone/>
            </a:pPr>
            <a:endParaRPr sz="1200"/>
          </a:p>
          <a:p>
            <a:pPr rtl="0">
              <a:spcBef>
                <a:spcPts val="0"/>
              </a:spcBef>
              <a:buNone/>
            </a:pPr>
            <a:endParaRPr sz="1200"/>
          </a:p>
          <a:p>
            <a:pPr lvl="0" rtl="0">
              <a:spcBef>
                <a:spcPts val="0"/>
              </a:spcBef>
              <a:buClr>
                <a:srgbClr val="000000"/>
              </a:buClr>
              <a:buFont typeface="Arial"/>
              <a:buNone/>
            </a:pPr>
            <a:endParaRPr sz="1200"/>
          </a:p>
          <a:p>
            <a:pPr>
              <a:spcBef>
                <a:spcPts val="0"/>
              </a:spcBef>
              <a:buNone/>
            </a:pPr>
            <a:endParaRPr/>
          </a:p>
        </p:txBody>
      </p:sp>
      <p:sp>
        <p:nvSpPr>
          <p:cNvPr id="293" name="Shape 29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9" name="Shape 29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sz="1200"/>
              <a:t>An attacker can use a previously captured ciphertext block to swap out a current cipher text block, or rearrange the order of the cipher text blocks. The result is violation of message integrity, e.g., fabrication of information.</a:t>
            </a:r>
          </a:p>
          <a:p>
            <a:pPr lvl="0" rtl="0">
              <a:spcBef>
                <a:spcPts val="0"/>
              </a:spcBef>
              <a:buNone/>
            </a:pPr>
            <a:endParaRPr/>
          </a:p>
        </p:txBody>
      </p:sp>
      <p:sp>
        <p:nvSpPr>
          <p:cNvPr id="300" name="Shape 30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06" name="Shape 30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Times New Roman"/>
              <a:buNone/>
            </a:pPr>
            <a:r>
              <a:rPr lang="en-US" sz="1200"/>
              <a:t>In the cipher block chaining (CBC) mode, the input to the encryption algorithm is the XOR of the current plaintext block and the preceding ciphertext block; the same key is used for each block. For the first block, we use a random value, which we call the Initiation Vector or IV. In effect, we have chained together the processing of the sequence of plaintext blocks. The input to the encryption function for each plaintext block bears includes the previous ciphertext block, not just the current plaintext block. So there is no way to determine the result of a single plaintext block in its own isolation. Therefore, if two plaintext blocks repeat in the same message or in two different messages, their ciphertext blocks are different from each other.</a:t>
            </a:r>
          </a:p>
          <a:p>
            <a:pPr rtl="0">
              <a:spcBef>
                <a:spcPts val="0"/>
              </a:spcBef>
              <a:buNone/>
            </a:pPr>
            <a:endParaRPr sz="1200"/>
          </a:p>
          <a:p>
            <a:pPr lvl="0">
              <a:spcBef>
                <a:spcPts val="0"/>
              </a:spcBef>
              <a:buClr>
                <a:schemeClr val="dk1"/>
              </a:buClr>
              <a:buFont typeface="Times New Roman"/>
              <a:buNone/>
            </a:pPr>
            <a:endParaRPr sz="1200">
              <a:solidFill>
                <a:schemeClr val="dk1"/>
              </a:solidFill>
            </a:endParaRPr>
          </a:p>
        </p:txBody>
      </p:sp>
      <p:sp>
        <p:nvSpPr>
          <p:cNvPr id="307" name="Shape 30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3" name="Shape 31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Times New Roman"/>
              <a:buNone/>
            </a:pPr>
            <a:r>
              <a:rPr lang="en-US" sz="1200">
                <a:solidFill>
                  <a:schemeClr val="dk1"/>
                </a:solidFill>
              </a:rPr>
              <a:t>For decryption, each cipher block is passed through the decryption algorithm. The result is XORed with the preceding ciphertext block to produce the plaintext block. To see that this works, we can write:</a:t>
            </a:r>
          </a:p>
          <a:p>
            <a:pPr lvl="0" algn="ctr" rtl="0">
              <a:spcBef>
                <a:spcPts val="0"/>
              </a:spcBef>
              <a:buClr>
                <a:schemeClr val="dk1"/>
              </a:buClr>
              <a:buSzPct val="25000"/>
              <a:buFont typeface="Times New Roman"/>
              <a:buNone/>
            </a:pPr>
            <a:r>
              <a:rPr lang="en-US" sz="1200" i="1">
                <a:solidFill>
                  <a:schemeClr val="dk1"/>
                </a:solidFill>
              </a:rPr>
              <a:t>C</a:t>
            </a:r>
            <a:r>
              <a:rPr lang="en-US" sz="1200" i="1" baseline="-25000">
                <a:solidFill>
                  <a:schemeClr val="dk1"/>
                </a:solidFill>
              </a:rPr>
              <a:t>j</a:t>
            </a:r>
            <a:r>
              <a:rPr lang="en-US" sz="1200">
                <a:solidFill>
                  <a:schemeClr val="dk1"/>
                </a:solidFill>
              </a:rPr>
              <a:t> = E(</a:t>
            </a:r>
            <a:r>
              <a:rPr lang="en-US" sz="1200" i="1">
                <a:solidFill>
                  <a:schemeClr val="dk1"/>
                </a:solidFill>
              </a:rPr>
              <a:t>K</a:t>
            </a:r>
            <a:r>
              <a:rPr lang="en-US" sz="1200">
                <a:solidFill>
                  <a:schemeClr val="dk1"/>
                </a:solidFill>
              </a:rPr>
              <a:t>, [</a:t>
            </a:r>
            <a:r>
              <a:rPr lang="en-US" sz="1200" i="1">
                <a:solidFill>
                  <a:schemeClr val="dk1"/>
                </a:solidFill>
              </a:rPr>
              <a:t>C</a:t>
            </a:r>
            <a:r>
              <a:rPr lang="en-US" sz="1200" i="1" baseline="-25000">
                <a:solidFill>
                  <a:schemeClr val="dk1"/>
                </a:solidFill>
              </a:rPr>
              <a:t>j</a:t>
            </a:r>
            <a:r>
              <a:rPr lang="en-US" sz="1200" baseline="-25000">
                <a:solidFill>
                  <a:schemeClr val="dk1"/>
                </a:solidFill>
              </a:rPr>
              <a:t>–1</a:t>
            </a:r>
            <a:r>
              <a:rPr lang="en-US" sz="1200">
                <a:solidFill>
                  <a:schemeClr val="dk1"/>
                </a:solidFill>
              </a:rPr>
              <a:t> ⊕ </a:t>
            </a:r>
            <a:r>
              <a:rPr lang="en-US" sz="1200" i="1">
                <a:solidFill>
                  <a:schemeClr val="dk1"/>
                </a:solidFill>
              </a:rPr>
              <a:t>P</a:t>
            </a:r>
            <a:r>
              <a:rPr lang="en-US" sz="1200" i="1" baseline="-25000">
                <a:solidFill>
                  <a:schemeClr val="dk1"/>
                </a:solidFill>
              </a:rPr>
              <a:t>j</a:t>
            </a:r>
            <a:r>
              <a:rPr lang="en-US" sz="1200">
                <a:solidFill>
                  <a:schemeClr val="dk1"/>
                </a:solidFill>
              </a:rPr>
              <a:t>])</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Times New Roman"/>
              <a:buNone/>
            </a:pPr>
            <a:r>
              <a:rPr lang="en-US" sz="1200">
                <a:solidFill>
                  <a:schemeClr val="dk1"/>
                </a:solidFill>
              </a:rPr>
              <a:t>where E[</a:t>
            </a:r>
            <a:r>
              <a:rPr lang="en-US" sz="1200" i="1">
                <a:solidFill>
                  <a:schemeClr val="dk1"/>
                </a:solidFill>
              </a:rPr>
              <a:t>K</a:t>
            </a:r>
            <a:r>
              <a:rPr lang="en-US" sz="1200">
                <a:solidFill>
                  <a:schemeClr val="dk1"/>
                </a:solidFill>
              </a:rPr>
              <a:t>, </a:t>
            </a:r>
            <a:r>
              <a:rPr lang="en-US" sz="1200" i="1">
                <a:solidFill>
                  <a:schemeClr val="dk1"/>
                </a:solidFill>
              </a:rPr>
              <a:t>X</a:t>
            </a:r>
            <a:r>
              <a:rPr lang="en-US" sz="1200">
                <a:solidFill>
                  <a:schemeClr val="dk1"/>
                </a:solidFill>
              </a:rPr>
              <a:t>] is the encryption of plaintext </a:t>
            </a:r>
            <a:r>
              <a:rPr lang="en-US" sz="1200" i="1">
                <a:solidFill>
                  <a:schemeClr val="dk1"/>
                </a:solidFill>
              </a:rPr>
              <a:t>X</a:t>
            </a:r>
            <a:r>
              <a:rPr lang="en-US" sz="1200">
                <a:solidFill>
                  <a:schemeClr val="dk1"/>
                </a:solidFill>
              </a:rPr>
              <a:t> using key </a:t>
            </a:r>
            <a:r>
              <a:rPr lang="en-US" sz="1200" i="1">
                <a:solidFill>
                  <a:schemeClr val="dk1"/>
                </a:solidFill>
              </a:rPr>
              <a:t>K</a:t>
            </a:r>
            <a:r>
              <a:rPr lang="en-US" sz="1200">
                <a:solidFill>
                  <a:schemeClr val="dk1"/>
                </a:solidFill>
              </a:rPr>
              <a:t>, and ⊕ is the exclusive-OR operation.</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Times New Roman"/>
              <a:buNone/>
            </a:pPr>
            <a:r>
              <a:rPr lang="en-US" sz="1200">
                <a:solidFill>
                  <a:schemeClr val="dk1"/>
                </a:solidFill>
              </a:rPr>
              <a:t>To produce the first block of ciphertext, an initialization vector (IV) is XORed with the first block of plaintext. On decryption, the IV is XORed with the output of the decryption algorithm to recover the first block of plaintext.</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Times New Roman"/>
              <a:buNone/>
            </a:pPr>
            <a:r>
              <a:rPr lang="en-US" sz="1200">
                <a:solidFill>
                  <a:schemeClr val="dk1"/>
                </a:solidFill>
              </a:rPr>
              <a:t>The IV must be known to both the sender and receiver. For maximum security, the IV should be protected as well as the key. This could be done by sending the IV using ECB encryption. One reason for protecting the IV is as follows: If an attacker is able to fool the receiver into using a different value for IV, then the attacker is able to invert selected bits in the first block of plaintext, and violate message integrity</a:t>
            </a:r>
          </a:p>
          <a:p>
            <a:pPr lvl="0" rtl="0">
              <a:spcBef>
                <a:spcPts val="0"/>
              </a:spcBef>
              <a:buClr>
                <a:schemeClr val="dk1"/>
              </a:buClr>
              <a:buFont typeface="Times New Roman"/>
              <a:buNone/>
            </a:pPr>
            <a:endParaRPr sz="1200">
              <a:solidFill>
                <a:schemeClr val="dk1"/>
              </a:solidFill>
            </a:endParaRPr>
          </a:p>
        </p:txBody>
      </p:sp>
      <p:sp>
        <p:nvSpPr>
          <p:cNvPr id="314" name="Shape 31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20" name="Shape 32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Times New Roman"/>
              <a:buNone/>
            </a:pPr>
            <a:r>
              <a:rPr lang="en-US" sz="1200">
                <a:solidFill>
                  <a:schemeClr val="dk1"/>
                </a:solidFill>
              </a:rPr>
              <a:t>It is possible to convert any block cipher into a stream cipher by using the cipher feedback (CFB) mode. A stream cipher eliminates the need to pad a message to be an integral number of blocks. It also can operate in real time. Thus, if a character stream is being transmitted, each character can be encrypted and transmitted immediately using a character-oriented stream cipher. </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Times New Roman"/>
              <a:buNone/>
            </a:pPr>
            <a:r>
              <a:rPr lang="en-US" sz="1200">
                <a:solidFill>
                  <a:schemeClr val="dk1"/>
                </a:solidFill>
              </a:rPr>
              <a:t>One desirable property of a stream cipher is that the ciphertext be of the same length as the plaintext. Thus, if 8-bit characters are being transmitted, each character  should be encrypted using 8 bits. If more than 8 bits are used, transmission capacity is wasted.</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Times New Roman"/>
              <a:buNone/>
            </a:pPr>
            <a:r>
              <a:rPr lang="en-US" sz="1200">
                <a:solidFill>
                  <a:schemeClr val="dk1"/>
                </a:solidFill>
              </a:rPr>
              <a:t>This figure the CFB scheme. In the figure, it is assumed that the unit of transmission is </a:t>
            </a:r>
            <a:r>
              <a:rPr lang="en-US" sz="1200" i="1">
                <a:solidFill>
                  <a:schemeClr val="dk1"/>
                </a:solidFill>
              </a:rPr>
              <a:t>s</a:t>
            </a:r>
            <a:r>
              <a:rPr lang="en-US" sz="1200">
                <a:solidFill>
                  <a:schemeClr val="dk1"/>
                </a:solidFill>
              </a:rPr>
              <a:t> bits; a common value is </a:t>
            </a:r>
            <a:r>
              <a:rPr lang="en-US" sz="1200" i="1">
                <a:solidFill>
                  <a:schemeClr val="dk1"/>
                </a:solidFill>
              </a:rPr>
              <a:t>s</a:t>
            </a:r>
            <a:r>
              <a:rPr lang="en-US" sz="1200">
                <a:solidFill>
                  <a:schemeClr val="dk1"/>
                </a:solidFill>
              </a:rPr>
              <a:t> = 8. As with CBC, the units of plaintext are chained together  so that the ciphertext of any plaintext unit is a function of</a:t>
            </a:r>
          </a:p>
          <a:p>
            <a:pPr lvl="0" rtl="0">
              <a:spcBef>
                <a:spcPts val="0"/>
              </a:spcBef>
              <a:buClr>
                <a:schemeClr val="dk1"/>
              </a:buClr>
              <a:buSzPct val="25000"/>
              <a:buFont typeface="Times New Roman"/>
              <a:buNone/>
            </a:pPr>
            <a:r>
              <a:rPr lang="en-US" sz="1200">
                <a:solidFill>
                  <a:schemeClr val="dk1"/>
                </a:solidFill>
              </a:rPr>
              <a:t>all the preceding plaintext.</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Times New Roman"/>
              <a:buNone/>
            </a:pPr>
            <a:r>
              <a:rPr lang="en-US" sz="1200">
                <a:solidFill>
                  <a:schemeClr val="dk1"/>
                </a:solidFill>
              </a:rPr>
              <a:t> First, consider encryption. The input to the encryption function is a </a:t>
            </a:r>
            <a:r>
              <a:rPr lang="en-US" sz="1200" i="1">
                <a:solidFill>
                  <a:schemeClr val="dk1"/>
                </a:solidFill>
              </a:rPr>
              <a:t>b</a:t>
            </a:r>
            <a:r>
              <a:rPr lang="en-US" sz="1200">
                <a:solidFill>
                  <a:schemeClr val="dk1"/>
                </a:solidFill>
              </a:rPr>
              <a:t>-bit shift register that is initially set to some initialization vector (IV). The leftmost (most significant) </a:t>
            </a:r>
            <a:r>
              <a:rPr lang="en-US" sz="1200" i="1">
                <a:solidFill>
                  <a:schemeClr val="dk1"/>
                </a:solidFill>
              </a:rPr>
              <a:t>s</a:t>
            </a:r>
            <a:r>
              <a:rPr lang="en-US" sz="1200">
                <a:solidFill>
                  <a:schemeClr val="dk1"/>
                </a:solidFill>
              </a:rPr>
              <a:t> bits of the output of the encryption function are XORed with the first unit of plaintext </a:t>
            </a:r>
            <a:r>
              <a:rPr lang="en-US" sz="1200" i="1">
                <a:solidFill>
                  <a:schemeClr val="dk1"/>
                </a:solidFill>
              </a:rPr>
              <a:t>P</a:t>
            </a:r>
            <a:r>
              <a:rPr lang="en-US" sz="1200" baseline="-25000">
                <a:solidFill>
                  <a:schemeClr val="dk1"/>
                </a:solidFill>
              </a:rPr>
              <a:t>1</a:t>
            </a:r>
            <a:r>
              <a:rPr lang="en-US" sz="1200">
                <a:solidFill>
                  <a:schemeClr val="dk1"/>
                </a:solidFill>
              </a:rPr>
              <a:t> to produce the first unit of ciphertext </a:t>
            </a:r>
            <a:r>
              <a:rPr lang="en-US" sz="1200" i="1">
                <a:solidFill>
                  <a:schemeClr val="dk1"/>
                </a:solidFill>
              </a:rPr>
              <a:t>C</a:t>
            </a:r>
            <a:r>
              <a:rPr lang="en-US" sz="1200" baseline="-25000">
                <a:solidFill>
                  <a:schemeClr val="dk1"/>
                </a:solidFill>
              </a:rPr>
              <a:t>1</a:t>
            </a:r>
            <a:r>
              <a:rPr lang="en-US" sz="1200">
                <a:solidFill>
                  <a:schemeClr val="dk1"/>
                </a:solidFill>
              </a:rPr>
              <a:t>, which is then transmitted. In addition, the contents of the shift register are shifted left by </a:t>
            </a:r>
            <a:r>
              <a:rPr lang="en-US" sz="1200" i="1">
                <a:solidFill>
                  <a:schemeClr val="dk1"/>
                </a:solidFill>
              </a:rPr>
              <a:t>s</a:t>
            </a:r>
            <a:r>
              <a:rPr lang="en-US" sz="1200">
                <a:solidFill>
                  <a:schemeClr val="dk1"/>
                </a:solidFill>
              </a:rPr>
              <a:t> bits and </a:t>
            </a:r>
            <a:r>
              <a:rPr lang="en-US" sz="1200" i="1">
                <a:solidFill>
                  <a:schemeClr val="dk1"/>
                </a:solidFill>
              </a:rPr>
              <a:t>C</a:t>
            </a:r>
            <a:r>
              <a:rPr lang="en-US" sz="1200" baseline="-25000">
                <a:solidFill>
                  <a:schemeClr val="dk1"/>
                </a:solidFill>
              </a:rPr>
              <a:t>1</a:t>
            </a:r>
            <a:r>
              <a:rPr lang="en-US" sz="1200">
                <a:solidFill>
                  <a:schemeClr val="dk1"/>
                </a:solidFill>
              </a:rPr>
              <a:t> is placed in the rightmost (least significant) </a:t>
            </a:r>
            <a:r>
              <a:rPr lang="en-US" sz="1200" i="1">
                <a:solidFill>
                  <a:schemeClr val="dk1"/>
                </a:solidFill>
              </a:rPr>
              <a:t>s</a:t>
            </a:r>
            <a:r>
              <a:rPr lang="en-US" sz="1200">
                <a:solidFill>
                  <a:schemeClr val="dk1"/>
                </a:solidFill>
              </a:rPr>
              <a:t> bits of the shift register. This process continues until all plaintext units have been encrypted. </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Times New Roman"/>
              <a:buNone/>
            </a:pPr>
            <a:r>
              <a:rPr lang="en-US" sz="1200">
                <a:solidFill>
                  <a:schemeClr val="dk1"/>
                </a:solidFill>
              </a:rPr>
              <a:t>For decryption, the same scheme is used, except that the received ciphertext unit is XORed with the output of the encryption function to produce the plaintext unit. Note that it is the </a:t>
            </a:r>
            <a:r>
              <a:rPr lang="en-US" sz="1200" i="1">
                <a:solidFill>
                  <a:schemeClr val="dk1"/>
                </a:solidFill>
              </a:rPr>
              <a:t>encryption</a:t>
            </a:r>
            <a:r>
              <a:rPr lang="en-US" sz="1200">
                <a:solidFill>
                  <a:schemeClr val="dk1"/>
                </a:solidFill>
              </a:rPr>
              <a:t> function that is used, not the decryption function. This is easily explained. Let S</a:t>
            </a:r>
            <a:r>
              <a:rPr lang="en-US" sz="1200" i="1" baseline="-25000">
                <a:solidFill>
                  <a:schemeClr val="dk1"/>
                </a:solidFill>
              </a:rPr>
              <a:t>s</a:t>
            </a:r>
            <a:r>
              <a:rPr lang="en-US" sz="1200">
                <a:solidFill>
                  <a:schemeClr val="dk1"/>
                </a:solidFill>
              </a:rPr>
              <a:t>(</a:t>
            </a:r>
            <a:r>
              <a:rPr lang="en-US" sz="1200" i="1">
                <a:solidFill>
                  <a:schemeClr val="dk1"/>
                </a:solidFill>
              </a:rPr>
              <a:t>X</a:t>
            </a:r>
            <a:r>
              <a:rPr lang="en-US" sz="1200">
                <a:solidFill>
                  <a:schemeClr val="dk1"/>
                </a:solidFill>
              </a:rPr>
              <a:t>) be defined as the most significant </a:t>
            </a:r>
            <a:r>
              <a:rPr lang="en-US" sz="1200" i="1">
                <a:solidFill>
                  <a:schemeClr val="dk1"/>
                </a:solidFill>
              </a:rPr>
              <a:t>s</a:t>
            </a:r>
            <a:r>
              <a:rPr lang="en-US" sz="1200">
                <a:solidFill>
                  <a:schemeClr val="dk1"/>
                </a:solidFill>
              </a:rPr>
              <a:t> bits of </a:t>
            </a:r>
            <a:r>
              <a:rPr lang="en-US" sz="1200" i="1">
                <a:solidFill>
                  <a:schemeClr val="dk1"/>
                </a:solidFill>
              </a:rPr>
              <a:t>X</a:t>
            </a:r>
            <a:r>
              <a:rPr lang="en-US" sz="1200">
                <a:solidFill>
                  <a:schemeClr val="dk1"/>
                </a:solidFill>
              </a:rPr>
              <a:t>. Then</a:t>
            </a:r>
          </a:p>
          <a:p>
            <a:pPr lvl="0" rtl="0">
              <a:spcBef>
                <a:spcPts val="0"/>
              </a:spcBef>
              <a:buClr>
                <a:schemeClr val="dk1"/>
              </a:buClr>
              <a:buFont typeface="Arial"/>
              <a:buNone/>
            </a:pPr>
            <a:endParaRPr sz="1200" i="1">
              <a:solidFill>
                <a:schemeClr val="dk1"/>
              </a:solidFill>
            </a:endParaRPr>
          </a:p>
          <a:p>
            <a:pPr lvl="0" rtl="0">
              <a:spcBef>
                <a:spcPts val="0"/>
              </a:spcBef>
              <a:buClr>
                <a:schemeClr val="dk1"/>
              </a:buClr>
              <a:buSzPct val="25000"/>
              <a:buFont typeface="Times New Roman"/>
              <a:buNone/>
            </a:pPr>
            <a:r>
              <a:rPr lang="en-US" sz="1200" i="1">
                <a:solidFill>
                  <a:schemeClr val="dk1"/>
                </a:solidFill>
              </a:rPr>
              <a:t>C</a:t>
            </a:r>
            <a:r>
              <a:rPr lang="en-US" sz="1200" baseline="-25000">
                <a:solidFill>
                  <a:schemeClr val="dk1"/>
                </a:solidFill>
              </a:rPr>
              <a:t>1</a:t>
            </a:r>
            <a:r>
              <a:rPr lang="en-US" sz="1200">
                <a:solidFill>
                  <a:schemeClr val="dk1"/>
                </a:solidFill>
              </a:rPr>
              <a:t> = </a:t>
            </a:r>
            <a:r>
              <a:rPr lang="en-US" sz="1200" i="1">
                <a:solidFill>
                  <a:schemeClr val="dk1"/>
                </a:solidFill>
              </a:rPr>
              <a:t>P</a:t>
            </a:r>
            <a:r>
              <a:rPr lang="en-US" sz="1200" baseline="-25000">
                <a:solidFill>
                  <a:schemeClr val="dk1"/>
                </a:solidFill>
              </a:rPr>
              <a:t>1</a:t>
            </a:r>
            <a:r>
              <a:rPr lang="en-US" sz="1200">
                <a:solidFill>
                  <a:schemeClr val="dk1"/>
                </a:solidFill>
              </a:rPr>
              <a:t> ⊕ S</a:t>
            </a:r>
            <a:r>
              <a:rPr lang="en-US" sz="1200" i="1" baseline="-25000">
                <a:solidFill>
                  <a:schemeClr val="dk1"/>
                </a:solidFill>
              </a:rPr>
              <a:t>s</a:t>
            </a:r>
            <a:r>
              <a:rPr lang="en-US" sz="1200">
                <a:solidFill>
                  <a:schemeClr val="dk1"/>
                </a:solidFill>
              </a:rPr>
              <a:t>[E(</a:t>
            </a:r>
            <a:r>
              <a:rPr lang="en-US" sz="1200" i="1">
                <a:solidFill>
                  <a:schemeClr val="dk1"/>
                </a:solidFill>
              </a:rPr>
              <a:t>K</a:t>
            </a:r>
            <a:r>
              <a:rPr lang="en-US" sz="1200">
                <a:solidFill>
                  <a:schemeClr val="dk1"/>
                </a:solidFill>
              </a:rPr>
              <a:t>, IV)]</a:t>
            </a:r>
          </a:p>
          <a:p>
            <a:pPr lvl="0" algn="ctr"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Times New Roman"/>
              <a:buNone/>
            </a:pPr>
            <a:r>
              <a:rPr lang="en-US" sz="1200">
                <a:solidFill>
                  <a:schemeClr val="dk1"/>
                </a:solidFill>
              </a:rPr>
              <a:t>Therefore</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Times New Roman"/>
              <a:buNone/>
            </a:pPr>
            <a:r>
              <a:rPr lang="en-US" sz="1200" i="1">
                <a:solidFill>
                  <a:schemeClr val="dk1"/>
                </a:solidFill>
              </a:rPr>
              <a:t>P</a:t>
            </a:r>
            <a:r>
              <a:rPr lang="en-US" sz="1200" baseline="-25000">
                <a:solidFill>
                  <a:schemeClr val="dk1"/>
                </a:solidFill>
              </a:rPr>
              <a:t>1</a:t>
            </a:r>
            <a:r>
              <a:rPr lang="en-US" sz="1200">
                <a:solidFill>
                  <a:schemeClr val="dk1"/>
                </a:solidFill>
              </a:rPr>
              <a:t> = </a:t>
            </a:r>
            <a:r>
              <a:rPr lang="en-US" sz="1200" i="1">
                <a:solidFill>
                  <a:schemeClr val="dk1"/>
                </a:solidFill>
              </a:rPr>
              <a:t>C</a:t>
            </a:r>
            <a:r>
              <a:rPr lang="en-US" sz="1200" baseline="-25000">
                <a:solidFill>
                  <a:schemeClr val="dk1"/>
                </a:solidFill>
              </a:rPr>
              <a:t>1</a:t>
            </a:r>
            <a:r>
              <a:rPr lang="en-US" sz="1200">
                <a:solidFill>
                  <a:schemeClr val="dk1"/>
                </a:solidFill>
              </a:rPr>
              <a:t> ⊕ S</a:t>
            </a:r>
            <a:r>
              <a:rPr lang="en-US" sz="1200" i="1" baseline="-25000">
                <a:solidFill>
                  <a:schemeClr val="dk1"/>
                </a:solidFill>
              </a:rPr>
              <a:t>s</a:t>
            </a:r>
            <a:r>
              <a:rPr lang="en-US" sz="1200">
                <a:solidFill>
                  <a:schemeClr val="dk1"/>
                </a:solidFill>
              </a:rPr>
              <a:t>[E(</a:t>
            </a:r>
            <a:r>
              <a:rPr lang="en-US" sz="1200" i="1">
                <a:solidFill>
                  <a:schemeClr val="dk1"/>
                </a:solidFill>
              </a:rPr>
              <a:t>K</a:t>
            </a:r>
            <a:r>
              <a:rPr lang="en-US" sz="1200">
                <a:solidFill>
                  <a:schemeClr val="dk1"/>
                </a:solidFill>
              </a:rPr>
              <a:t>, IV)]</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Times New Roman"/>
              <a:buNone/>
            </a:pPr>
            <a:r>
              <a:rPr lang="en-US" sz="1200">
                <a:solidFill>
                  <a:schemeClr val="dk1"/>
                </a:solidFill>
              </a:rPr>
              <a:t> The same reasoning holds for subsequent steps in the process.</a:t>
            </a:r>
          </a:p>
          <a:p>
            <a:pPr lvl="0" rtl="0">
              <a:spcBef>
                <a:spcPts val="0"/>
              </a:spcBef>
              <a:buClr>
                <a:schemeClr val="dk1"/>
              </a:buClr>
              <a:buFont typeface="Times New Roman"/>
              <a:buNone/>
            </a:pPr>
            <a:endParaRPr sz="1200">
              <a:solidFill>
                <a:schemeClr val="dk1"/>
              </a:solidFill>
            </a:endParaRPr>
          </a:p>
        </p:txBody>
      </p:sp>
      <p:sp>
        <p:nvSpPr>
          <p:cNvPr id="321" name="Shape 32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Shape 328"/>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29" name="Shape 32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What if we want to protect message integrity.</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We can use CBC to encrypt the message, and send the last block, which is called CBC residue), along with the plaintext.</a:t>
            </a:r>
          </a:p>
        </p:txBody>
      </p:sp>
      <p:sp>
        <p:nvSpPr>
          <p:cNvPr id="330" name="Shape 33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 name="Shape 4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sz="1200"/>
              <a:t>But that is not enough, e.g., statistical analysis of letters, so we also need diffusion, e.g., a letter is not just mapped to another letter in the English alphabet, it is mapped to “parts” of many 8-bit letters. So applying statistical distribution of English letters won’t work.</a:t>
            </a:r>
          </a:p>
          <a:p>
            <a:pPr lvl="0" rtl="0">
              <a:spcBef>
                <a:spcPts val="0"/>
              </a:spcBef>
              <a:buClr>
                <a:srgbClr val="000000"/>
              </a:buClr>
              <a:buFont typeface="Arial"/>
              <a:buNone/>
            </a:pPr>
            <a:endParaRPr sz="1200"/>
          </a:p>
          <a:p>
            <a:pPr lvl="0" rtl="0">
              <a:spcBef>
                <a:spcPts val="0"/>
              </a:spcBef>
              <a:buNone/>
            </a:pPr>
            <a:endParaRPr/>
          </a:p>
        </p:txBody>
      </p:sp>
      <p:sp>
        <p:nvSpPr>
          <p:cNvPr id="46" name="Shape 4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Shape 337"/>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8" name="Shape 33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What if we want both confidentiality and integrity?</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If we simply replicating the last block, we are not adding anything new or different, and hence we </a:t>
            </a:r>
            <a:r>
              <a:rPr lang="en-US" sz="1200" dirty="0" smtClean="0">
                <a:solidFill>
                  <a:schemeClr val="dk1"/>
                </a:solidFill>
              </a:rPr>
              <a:t>cannot </a:t>
            </a:r>
            <a:r>
              <a:rPr lang="en-US" sz="1200" dirty="0">
                <a:solidFill>
                  <a:schemeClr val="dk1"/>
                </a:solidFill>
              </a:rPr>
              <a:t>have any new protection other than encryption for confidentiality.</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We can use two keys, one for generating CBC blocks for confidentiality and the other for generating the residue for integrity.</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Or we can first compute the hash of the message, and then concatenate the hash with the message, and apply CBC.</a:t>
            </a:r>
          </a:p>
        </p:txBody>
      </p:sp>
      <p:sp>
        <p:nvSpPr>
          <p:cNvPr id="339" name="Shape 33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49" name="Shape 34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b="1">
                <a:solidFill>
                  <a:schemeClr val="dk1"/>
                </a:solidFill>
              </a:rPr>
              <a:t>Quiz:</a:t>
            </a:r>
          </a:p>
          <a:p>
            <a:pPr lvl="0" rtl="0">
              <a:spcBef>
                <a:spcPts val="0"/>
              </a:spcBef>
              <a:buNone/>
            </a:pPr>
            <a:r>
              <a:rPr lang="en-US">
                <a:solidFill>
                  <a:schemeClr val="dk1"/>
                </a:solidFill>
              </a:rPr>
              <a:t>Discuss</a:t>
            </a:r>
          </a:p>
          <a:p>
            <a:pPr lvl="0" rtl="0">
              <a:spcBef>
                <a:spcPts val="0"/>
              </a:spcBef>
              <a:buClr>
                <a:schemeClr val="dk1"/>
              </a:buClr>
              <a:buFont typeface="Arial"/>
              <a:buNone/>
            </a:pPr>
            <a:endParaRPr>
              <a:solidFill>
                <a:schemeClr val="dk1"/>
              </a:solidFill>
            </a:endParaRPr>
          </a:p>
          <a:p>
            <a:pPr lvl="0" rtl="0">
              <a:spcBef>
                <a:spcPts val="0"/>
              </a:spcBef>
              <a:buNone/>
            </a:pPr>
            <a:r>
              <a:rPr lang="en-US" b="1">
                <a:solidFill>
                  <a:schemeClr val="dk1"/>
                </a:solidFill>
              </a:rPr>
              <a:t>Solution:</a:t>
            </a:r>
          </a:p>
          <a:p>
            <a:pPr marL="457200" lvl="0" indent="-228600" rtl="0">
              <a:spcBef>
                <a:spcPts val="0"/>
              </a:spcBef>
              <a:buClr>
                <a:schemeClr val="dk1"/>
              </a:buClr>
              <a:buAutoNum type="arabicPeriod"/>
            </a:pPr>
            <a:r>
              <a:rPr lang="en-US">
                <a:solidFill>
                  <a:schemeClr val="dk1"/>
                </a:solidFill>
              </a:rPr>
              <a:t>T</a:t>
            </a:r>
          </a:p>
          <a:p>
            <a:pPr marL="457200" lvl="0" indent="-228600" rtl="0">
              <a:spcBef>
                <a:spcPts val="0"/>
              </a:spcBef>
              <a:buClr>
                <a:schemeClr val="dk1"/>
              </a:buClr>
              <a:buAutoNum type="arabicPeriod"/>
            </a:pPr>
            <a:r>
              <a:rPr lang="en-US">
                <a:solidFill>
                  <a:schemeClr val="dk1"/>
                </a:solidFill>
              </a:rPr>
              <a:t>F</a:t>
            </a:r>
          </a:p>
          <a:p>
            <a:pPr lvl="0">
              <a:spcBef>
                <a:spcPts val="0"/>
              </a:spcBef>
              <a:buNone/>
            </a:pPr>
            <a:endParaRPr>
              <a:solidFill>
                <a:schemeClr val="dk1"/>
              </a:solidFill>
            </a:endParaRPr>
          </a:p>
        </p:txBody>
      </p:sp>
      <p:sp>
        <p:nvSpPr>
          <p:cNvPr id="350" name="Shape 35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59" name="Shape 35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spcAft>
                <a:spcPts val="1200"/>
              </a:spcAft>
              <a:buNone/>
            </a:pPr>
            <a:r>
              <a:rPr lang="en-US" sz="1200">
                <a:solidFill>
                  <a:schemeClr val="dk1"/>
                </a:solidFill>
              </a:rPr>
              <a:t>Discuss</a:t>
            </a:r>
            <a:r>
              <a:rPr lang="en-US">
                <a:solidFill>
                  <a:schemeClr val="dk1"/>
                </a:solidFill>
              </a:rPr>
              <a:t>C</a:t>
            </a:r>
          </a:p>
        </p:txBody>
      </p:sp>
      <p:sp>
        <p:nvSpPr>
          <p:cNvPr id="360" name="Shape 36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42</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 name="Shape 5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As we have just discussed, we need both confusion and diffusion.</a:t>
            </a:r>
          </a:p>
          <a:p>
            <a:pPr lvl="0" rtl="0">
              <a:spcBef>
                <a:spcPts val="0"/>
              </a:spcBef>
              <a:buClr>
                <a:schemeClr val="dk1"/>
              </a:buClr>
              <a:buFont typeface="Arial"/>
              <a:buNone/>
            </a:pPr>
            <a:endParaRPr sz="1200">
              <a:solidFill>
                <a:schemeClr val="dk1"/>
              </a:solidFill>
            </a:endParaRPr>
          </a:p>
          <a:p>
            <a:pPr lvl="0">
              <a:spcBef>
                <a:spcPts val="0"/>
              </a:spcBef>
              <a:buClr>
                <a:schemeClr val="dk1"/>
              </a:buClr>
              <a:buSzPct val="25000"/>
              <a:buFont typeface="Arial"/>
              <a:buNone/>
            </a:pPr>
            <a:r>
              <a:rPr lang="en-US" sz="1200">
                <a:solidFill>
                  <a:schemeClr val="dk1"/>
                </a:solidFill>
              </a:rPr>
              <a:t>Further, we need this combination to affect every bit of the ciphertext. So, block cipher works in round, each round combines substitution and permutation. So the first round affect some parts of ciphertext, and the next round further propagates these effects into other parts of the ciphertext. Eventually, all bits of ciphertext are affected.</a:t>
            </a:r>
          </a:p>
        </p:txBody>
      </p:sp>
      <p:sp>
        <p:nvSpPr>
          <p:cNvPr id="55" name="Shape 5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1" name="Shape 71"/>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b="1"/>
              <a:t>Quiz:</a:t>
            </a:r>
          </a:p>
          <a:p>
            <a:pPr lvl="0" rtl="0">
              <a:spcBef>
                <a:spcPts val="0"/>
              </a:spcBef>
              <a:buNone/>
            </a:pPr>
            <a:r>
              <a:rPr lang="en-US"/>
              <a:t>Discuss </a:t>
            </a:r>
          </a:p>
          <a:p>
            <a:pPr lvl="0" rtl="0">
              <a:spcBef>
                <a:spcPts val="0"/>
              </a:spcBef>
              <a:buNone/>
            </a:pPr>
            <a:endParaRPr/>
          </a:p>
          <a:p>
            <a:pPr lvl="0" rtl="0">
              <a:spcBef>
                <a:spcPts val="0"/>
              </a:spcBef>
              <a:buNone/>
            </a:pPr>
            <a:r>
              <a:rPr lang="en-US" b="1"/>
              <a:t>Solution:</a:t>
            </a:r>
          </a:p>
          <a:p>
            <a:pPr lvl="0" rtl="0">
              <a:spcBef>
                <a:spcPts val="0"/>
              </a:spcBef>
              <a:buNone/>
            </a:pPr>
            <a:r>
              <a:rPr lang="en-US">
                <a:solidFill>
                  <a:schemeClr val="dk1"/>
                </a:solidFill>
              </a:rPr>
              <a:t>Choose all</a:t>
            </a:r>
          </a:p>
          <a:p>
            <a:pPr lvl="0">
              <a:spcBef>
                <a:spcPts val="0"/>
              </a:spcBef>
              <a:buClr>
                <a:schemeClr val="dk1"/>
              </a:buClr>
              <a:buFont typeface="Arial"/>
              <a:buNone/>
            </a:pPr>
            <a:endParaRPr b="1"/>
          </a:p>
        </p:txBody>
      </p:sp>
      <p:sp>
        <p:nvSpPr>
          <p:cNvPr id="72" name="Shape 72"/>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9" name="Shape 7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Times New Roman"/>
              <a:buNone/>
            </a:pPr>
            <a:r>
              <a:rPr lang="en-US" sz="1200">
                <a:solidFill>
                  <a:schemeClr val="dk1"/>
                </a:solidFill>
              </a:rPr>
              <a:t>The most widely used encryption scheme is based on the Data Encryption Standard</a:t>
            </a:r>
          </a:p>
          <a:p>
            <a:pPr lvl="0" rtl="0">
              <a:spcBef>
                <a:spcPts val="0"/>
              </a:spcBef>
              <a:buClr>
                <a:schemeClr val="dk1"/>
              </a:buClr>
              <a:buSzPct val="25000"/>
              <a:buFont typeface="Times New Roman"/>
              <a:buNone/>
            </a:pPr>
            <a:r>
              <a:rPr lang="en-US" sz="1200">
                <a:solidFill>
                  <a:schemeClr val="dk1"/>
                </a:solidFill>
              </a:rPr>
              <a:t>(DES) adopted in 1977 by the National Bureau of Standards, now the National</a:t>
            </a:r>
          </a:p>
          <a:p>
            <a:pPr lvl="0" rtl="0">
              <a:spcBef>
                <a:spcPts val="0"/>
              </a:spcBef>
              <a:buClr>
                <a:schemeClr val="dk1"/>
              </a:buClr>
              <a:buSzPct val="25000"/>
              <a:buFont typeface="Times New Roman"/>
              <a:buNone/>
            </a:pPr>
            <a:r>
              <a:rPr lang="en-US" sz="1200">
                <a:solidFill>
                  <a:schemeClr val="dk1"/>
                </a:solidFill>
              </a:rPr>
              <a:t>Institute of Standards and Technology (NIST), as Federal Information Processing</a:t>
            </a:r>
          </a:p>
          <a:p>
            <a:pPr lvl="0" rtl="0">
              <a:spcBef>
                <a:spcPts val="0"/>
              </a:spcBef>
              <a:buClr>
                <a:schemeClr val="dk1"/>
              </a:buClr>
              <a:buSzPct val="25000"/>
              <a:buFont typeface="Times New Roman"/>
              <a:buNone/>
            </a:pPr>
            <a:r>
              <a:rPr lang="en-US" sz="1200">
                <a:solidFill>
                  <a:schemeClr val="dk1"/>
                </a:solidFill>
              </a:rPr>
              <a:t>Standard 46 (FIPS PUB 46).</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Times New Roman"/>
              <a:buNone/>
            </a:pPr>
            <a:r>
              <a:rPr lang="en-US" sz="1200">
                <a:solidFill>
                  <a:schemeClr val="dk1"/>
                </a:solidFill>
              </a:rPr>
              <a:t>The DES algorithm can be described as follows. The plaintext is 64 bits in</a:t>
            </a:r>
          </a:p>
          <a:p>
            <a:pPr lvl="0" rtl="0">
              <a:spcBef>
                <a:spcPts val="0"/>
              </a:spcBef>
              <a:buClr>
                <a:schemeClr val="dk1"/>
              </a:buClr>
              <a:buSzPct val="25000"/>
              <a:buFont typeface="Times New Roman"/>
              <a:buNone/>
            </a:pPr>
            <a:r>
              <a:rPr lang="en-US" sz="1200">
                <a:solidFill>
                  <a:schemeClr val="dk1"/>
                </a:solidFill>
              </a:rPr>
              <a:t>length and the key is 56 bits in length; longer plaintext amounts are processed in</a:t>
            </a:r>
          </a:p>
          <a:p>
            <a:pPr lvl="0">
              <a:spcBef>
                <a:spcPts val="0"/>
              </a:spcBef>
              <a:buClr>
                <a:schemeClr val="dk1"/>
              </a:buClr>
              <a:buSzPct val="25000"/>
              <a:buFont typeface="Times New Roman"/>
              <a:buNone/>
            </a:pPr>
            <a:r>
              <a:rPr lang="en-US" sz="1200">
                <a:solidFill>
                  <a:schemeClr val="dk1"/>
                </a:solidFill>
              </a:rPr>
              <a:t>64-bit blocks. </a:t>
            </a:r>
          </a:p>
        </p:txBody>
      </p:sp>
      <p:sp>
        <p:nvSpPr>
          <p:cNvPr id="80" name="Shape 8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Times New Roman"/>
              <a:buNone/>
            </a:pPr>
            <a:r>
              <a:rPr lang="en-US" sz="1200">
                <a:solidFill>
                  <a:schemeClr val="dk1"/>
                </a:solidFill>
              </a:rPr>
              <a:t>There are 16 rounds of processing. From the original 56-bit key, 16</a:t>
            </a:r>
          </a:p>
          <a:p>
            <a:pPr lvl="0" rtl="0">
              <a:spcBef>
                <a:spcPts val="0"/>
              </a:spcBef>
              <a:buClr>
                <a:schemeClr val="dk1"/>
              </a:buClr>
              <a:buSzPct val="25000"/>
              <a:buFont typeface="Times New Roman"/>
              <a:buNone/>
            </a:pPr>
            <a:r>
              <a:rPr lang="en-US" sz="1200">
                <a:solidFill>
                  <a:schemeClr val="dk1"/>
                </a:solidFill>
              </a:rPr>
              <a:t>subkeys are generated, one of which is used for each round.</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Times New Roman"/>
              <a:buNone/>
            </a:pPr>
            <a:r>
              <a:rPr lang="en-US" sz="1200">
                <a:solidFill>
                  <a:schemeClr val="dk1"/>
                </a:solidFill>
              </a:rPr>
              <a:t>The process of decryption with DES is essentially the same as the encryption</a:t>
            </a:r>
          </a:p>
          <a:p>
            <a:pPr lvl="0" rtl="0">
              <a:spcBef>
                <a:spcPts val="0"/>
              </a:spcBef>
              <a:buClr>
                <a:schemeClr val="dk1"/>
              </a:buClr>
              <a:buSzPct val="25000"/>
              <a:buFont typeface="Times New Roman"/>
              <a:buNone/>
            </a:pPr>
            <a:r>
              <a:rPr lang="en-US" sz="1200">
                <a:solidFill>
                  <a:schemeClr val="dk1"/>
                </a:solidFill>
              </a:rPr>
              <a:t>process. The rule is as follows: Use the ciphertext as input to the DES</a:t>
            </a:r>
          </a:p>
          <a:p>
            <a:pPr lvl="0" rtl="0">
              <a:spcBef>
                <a:spcPts val="0"/>
              </a:spcBef>
              <a:buClr>
                <a:schemeClr val="dk1"/>
              </a:buClr>
              <a:buSzPct val="25000"/>
              <a:buFont typeface="Times New Roman"/>
              <a:buNone/>
            </a:pPr>
            <a:r>
              <a:rPr lang="en-US" sz="1200">
                <a:solidFill>
                  <a:schemeClr val="dk1"/>
                </a:solidFill>
              </a:rPr>
              <a:t>algorithm, but use the subkeys </a:t>
            </a:r>
            <a:r>
              <a:rPr lang="en-US" sz="1200" i="1">
                <a:solidFill>
                  <a:schemeClr val="dk1"/>
                </a:solidFill>
              </a:rPr>
              <a:t>K </a:t>
            </a:r>
            <a:r>
              <a:rPr lang="en-US" sz="1200" i="1" baseline="-25000">
                <a:solidFill>
                  <a:schemeClr val="dk1"/>
                </a:solidFill>
              </a:rPr>
              <a:t>i</a:t>
            </a:r>
            <a:r>
              <a:rPr lang="en-US" sz="1200" i="1">
                <a:solidFill>
                  <a:schemeClr val="dk1"/>
                </a:solidFill>
              </a:rPr>
              <a:t> in reverse order. That is, use K </a:t>
            </a:r>
            <a:r>
              <a:rPr lang="en-US" sz="1200" i="1" baseline="-25000">
                <a:solidFill>
                  <a:schemeClr val="dk1"/>
                </a:solidFill>
              </a:rPr>
              <a:t>16</a:t>
            </a:r>
            <a:r>
              <a:rPr lang="en-US" sz="1200" i="1">
                <a:solidFill>
                  <a:schemeClr val="dk1"/>
                </a:solidFill>
              </a:rPr>
              <a:t> on the first</a:t>
            </a:r>
          </a:p>
          <a:p>
            <a:pPr lvl="0" rtl="0">
              <a:spcBef>
                <a:spcPts val="0"/>
              </a:spcBef>
              <a:buClr>
                <a:schemeClr val="dk1"/>
              </a:buClr>
              <a:buSzPct val="25000"/>
              <a:buFont typeface="Times New Roman"/>
              <a:buNone/>
            </a:pPr>
            <a:r>
              <a:rPr lang="en-US" sz="1200">
                <a:solidFill>
                  <a:schemeClr val="dk1"/>
                </a:solidFill>
              </a:rPr>
              <a:t>iteration, </a:t>
            </a:r>
            <a:r>
              <a:rPr lang="en-US" sz="1200" i="1">
                <a:solidFill>
                  <a:schemeClr val="dk1"/>
                </a:solidFill>
              </a:rPr>
              <a:t>K </a:t>
            </a:r>
            <a:r>
              <a:rPr lang="en-US" sz="1200" i="1" baseline="-25000">
                <a:solidFill>
                  <a:schemeClr val="dk1"/>
                </a:solidFill>
              </a:rPr>
              <a:t>15</a:t>
            </a:r>
            <a:r>
              <a:rPr lang="en-US" sz="1200" i="1">
                <a:solidFill>
                  <a:schemeClr val="dk1"/>
                </a:solidFill>
              </a:rPr>
              <a:t> on the second iteration, and so on until K 1 is used on the sixteenth</a:t>
            </a:r>
          </a:p>
          <a:p>
            <a:pPr lvl="0" rtl="0">
              <a:spcBef>
                <a:spcPts val="0"/>
              </a:spcBef>
              <a:buClr>
                <a:schemeClr val="dk1"/>
              </a:buClr>
              <a:buSzPct val="25000"/>
              <a:buFont typeface="Times New Roman"/>
              <a:buNone/>
            </a:pPr>
            <a:r>
              <a:rPr lang="en-US" sz="1200">
                <a:solidFill>
                  <a:schemeClr val="dk1"/>
                </a:solidFill>
              </a:rPr>
              <a:t>and last iteration.</a:t>
            </a:r>
          </a:p>
          <a:p>
            <a:pPr>
              <a:spcBef>
                <a:spcPts val="0"/>
              </a:spcBef>
              <a:buNone/>
            </a:pPr>
            <a:endParaRPr/>
          </a:p>
        </p:txBody>
      </p:sp>
      <p:sp>
        <p:nvSpPr>
          <p:cNvPr id="87" name="Shape 8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3" name="Shape 9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sz="1200">
                <a:solidFill>
                  <a:schemeClr val="dk1"/>
                </a:solidFill>
              </a:rPr>
              <a:t>This illustrates how permutation works: by changing the positions of bits</a:t>
            </a:r>
          </a:p>
        </p:txBody>
      </p:sp>
      <p:sp>
        <p:nvSpPr>
          <p:cNvPr id="94" name="Shape 9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Basic Slide">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812241" y="228600"/>
            <a:ext cx="10363200" cy="1143000"/>
          </a:xfrm>
          <a:prstGeom prst="rect">
            <a:avLst/>
          </a:prstGeom>
          <a:noFill/>
          <a:ln>
            <a:noFill/>
          </a:ln>
        </p:spPr>
        <p:txBody>
          <a:bodyPr lIns="117825" tIns="117825" rIns="117825" bIns="117825" anchor="ctr" anchorCtr="0"/>
          <a:lstStyle>
            <a:lvl1pPr marL="0" marR="0" indent="0" algn="ctr" rtl="0">
              <a:lnSpc>
                <a:spcPct val="150000"/>
              </a:lnSpc>
              <a:spcBef>
                <a:spcPts val="0"/>
              </a:spcBef>
              <a:spcAft>
                <a:spcPts val="0"/>
              </a:spcAft>
              <a:buClr>
                <a:srgbClr val="9B37AA"/>
              </a:buClr>
              <a:buSzPct val="100000"/>
              <a:buFont typeface="Gloria Hallelujah"/>
              <a:buChar char="●"/>
              <a:defRPr sz="4000" b="1">
                <a:solidFill>
                  <a:srgbClr val="9B37AA"/>
                </a:solidFill>
                <a:latin typeface="Gloria Hallelujah"/>
                <a:ea typeface="Gloria Hallelujah"/>
                <a:cs typeface="Gloria Hallelujah"/>
                <a:sym typeface="Gloria Hallelujah"/>
              </a:defRPr>
            </a:lvl1pPr>
            <a:lvl2pPr marL="0" marR="0" indent="0" algn="l" rtl="0">
              <a:lnSpc>
                <a:spcPct val="150000"/>
              </a:lnSpc>
              <a:spcBef>
                <a:spcPts val="0"/>
              </a:spcBef>
              <a:spcAft>
                <a:spcPts val="0"/>
              </a:spcAft>
              <a:buSzPct val="100000"/>
              <a:buChar char="○"/>
              <a:defRPr sz="4000"/>
            </a:lvl2pPr>
            <a:lvl3pPr marL="0" marR="0" indent="0" algn="l" rtl="0">
              <a:lnSpc>
                <a:spcPct val="150000"/>
              </a:lnSpc>
              <a:spcBef>
                <a:spcPts val="0"/>
              </a:spcBef>
              <a:spcAft>
                <a:spcPts val="0"/>
              </a:spcAft>
              <a:buSzPct val="100000"/>
              <a:buChar char="■"/>
              <a:defRPr sz="4000"/>
            </a:lvl3pPr>
            <a:lvl4pPr marL="0" marR="0" indent="0" algn="l" rtl="0">
              <a:lnSpc>
                <a:spcPct val="150000"/>
              </a:lnSpc>
              <a:spcBef>
                <a:spcPts val="0"/>
              </a:spcBef>
              <a:spcAft>
                <a:spcPts val="0"/>
              </a:spcAft>
              <a:buSzPct val="100000"/>
              <a:buChar char="●"/>
              <a:defRPr sz="4000"/>
            </a:lvl4pPr>
            <a:lvl5pPr marL="0" marR="0" indent="0" algn="l" rtl="0">
              <a:lnSpc>
                <a:spcPct val="150000"/>
              </a:lnSpc>
              <a:spcBef>
                <a:spcPts val="0"/>
              </a:spcBef>
              <a:spcAft>
                <a:spcPts val="0"/>
              </a:spcAft>
              <a:buSzPct val="100000"/>
              <a:buChar char="○"/>
              <a:defRPr sz="4000"/>
            </a:lvl5pPr>
            <a:lvl6pPr marL="596900" marR="0" indent="0" algn="l" rtl="0">
              <a:lnSpc>
                <a:spcPct val="150000"/>
              </a:lnSpc>
              <a:spcBef>
                <a:spcPts val="0"/>
              </a:spcBef>
              <a:spcAft>
                <a:spcPts val="0"/>
              </a:spcAft>
              <a:buSzPct val="100000"/>
              <a:buChar char="■"/>
              <a:defRPr sz="4000"/>
            </a:lvl6pPr>
            <a:lvl7pPr marL="1181100" marR="0" indent="0" algn="l" rtl="0">
              <a:lnSpc>
                <a:spcPct val="150000"/>
              </a:lnSpc>
              <a:spcBef>
                <a:spcPts val="0"/>
              </a:spcBef>
              <a:spcAft>
                <a:spcPts val="0"/>
              </a:spcAft>
              <a:buSzPct val="100000"/>
              <a:buChar char="●"/>
              <a:defRPr sz="4000"/>
            </a:lvl7pPr>
            <a:lvl8pPr marL="1765300" marR="0" indent="0" algn="l" rtl="0">
              <a:lnSpc>
                <a:spcPct val="150000"/>
              </a:lnSpc>
              <a:spcBef>
                <a:spcPts val="0"/>
              </a:spcBef>
              <a:spcAft>
                <a:spcPts val="0"/>
              </a:spcAft>
              <a:buSzPct val="100000"/>
              <a:buChar char="○"/>
              <a:defRPr sz="4000"/>
            </a:lvl8pPr>
            <a:lvl9pPr marL="2349500" marR="0" indent="0" algn="l" rtl="0">
              <a:lnSpc>
                <a:spcPct val="150000"/>
              </a:lnSpc>
              <a:spcBef>
                <a:spcPts val="0"/>
              </a:spcBef>
              <a:spcAft>
                <a:spcPts val="0"/>
              </a:spcAft>
              <a:buSzPct val="100000"/>
              <a:buChar char="■"/>
              <a:defRPr sz="4000"/>
            </a:lvl9pPr>
          </a:lstStyle>
          <a:p>
            <a:endParaRPr/>
          </a:p>
        </p:txBody>
      </p:sp>
      <p:sp>
        <p:nvSpPr>
          <p:cNvPr id="13" name="Shape 13"/>
          <p:cNvSpPr txBox="1">
            <a:spLocks noGrp="1"/>
          </p:cNvSpPr>
          <p:nvPr>
            <p:ph type="body" idx="1"/>
          </p:nvPr>
        </p:nvSpPr>
        <p:spPr>
          <a:xfrm>
            <a:off x="812241" y="1371600"/>
            <a:ext cx="10363200" cy="4904699"/>
          </a:xfrm>
          <a:prstGeom prst="rect">
            <a:avLst/>
          </a:prstGeom>
          <a:noFill/>
          <a:ln>
            <a:noFill/>
          </a:ln>
        </p:spPr>
        <p:txBody>
          <a:bodyPr lIns="117825" tIns="117825" rIns="117825" bIns="117825" anchor="t" anchorCtr="0"/>
          <a:lstStyle>
            <a:lvl1pPr marL="444500" marR="0" indent="-254000" algn="l" rtl="0">
              <a:lnSpc>
                <a:spcPct val="150000"/>
              </a:lnSpc>
              <a:spcBef>
                <a:spcPts val="800"/>
              </a:spcBef>
              <a:spcAft>
                <a:spcPts val="0"/>
              </a:spcAft>
              <a:buSzPct val="100000"/>
              <a:buFont typeface="Gloria Hallelujah"/>
              <a:buChar char="●"/>
              <a:defRPr sz="2700">
                <a:latin typeface="Gloria Hallelujah"/>
                <a:ea typeface="Gloria Hallelujah"/>
                <a:cs typeface="Gloria Hallelujah"/>
                <a:sym typeface="Gloria Hallelujah"/>
              </a:defRPr>
            </a:lvl1pPr>
            <a:lvl2pPr marL="952500" marR="0" indent="-190500" algn="l" rtl="0">
              <a:lnSpc>
                <a:spcPct val="150000"/>
              </a:lnSpc>
              <a:spcBef>
                <a:spcPts val="700"/>
              </a:spcBef>
              <a:spcAft>
                <a:spcPts val="0"/>
              </a:spcAft>
              <a:buSzPct val="100000"/>
              <a:buFont typeface="Gloria Hallelujah"/>
              <a:buChar char="●"/>
              <a:defRPr sz="2700">
                <a:latin typeface="Gloria Hallelujah"/>
                <a:ea typeface="Gloria Hallelujah"/>
                <a:cs typeface="Gloria Hallelujah"/>
                <a:sym typeface="Gloria Hallelujah"/>
              </a:defRPr>
            </a:lvl2pPr>
            <a:lvl3pPr marL="1473200" marR="0" indent="-165100" algn="l" rtl="0">
              <a:lnSpc>
                <a:spcPct val="150000"/>
              </a:lnSpc>
              <a:spcBef>
                <a:spcPts val="600"/>
              </a:spcBef>
              <a:spcAft>
                <a:spcPts val="0"/>
              </a:spcAft>
              <a:buSzPct val="100000"/>
              <a:buFont typeface="Gloria Hallelujah"/>
              <a:buChar char="●"/>
              <a:defRPr sz="2700">
                <a:latin typeface="Gloria Hallelujah"/>
                <a:ea typeface="Gloria Hallelujah"/>
                <a:cs typeface="Gloria Hallelujah"/>
                <a:sym typeface="Gloria Hallelujah"/>
              </a:defRPr>
            </a:lvl3pPr>
            <a:lvl4pPr marL="2070100" marR="0" indent="-1397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4pPr>
            <a:lvl5pPr marL="26543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5pPr>
            <a:lvl6pPr marL="32385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6pPr>
            <a:lvl7pPr marL="38227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7pPr>
            <a:lvl8pPr marL="44196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8pPr>
            <a:lvl9pPr marL="5016500" marR="0" indent="-1397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36"/>
          <p:cNvSpPr>
            <a:spLocks noGrp="1" noChangeArrowheads="1"/>
          </p:cNvSpPr>
          <p:nvPr>
            <p:ph type="dt" sz="half" idx="10"/>
          </p:nvPr>
        </p:nvSpPr>
        <p:spPr>
          <a:xfrm>
            <a:off x="1524000" y="6248400"/>
            <a:ext cx="2540000" cy="457200"/>
          </a:xfrm>
          <a:prstGeom prst="rect">
            <a:avLst/>
          </a:prstGeom>
          <a:ln/>
        </p:spPr>
        <p:txBody>
          <a:bodyPr/>
          <a:lstStyle>
            <a:lvl1pPr>
              <a:defRPr/>
            </a:lvl1pPr>
          </a:lstStyle>
          <a:p>
            <a:pPr>
              <a:defRPr/>
            </a:pPr>
            <a:endParaRPr lang="en-US"/>
          </a:p>
        </p:txBody>
      </p:sp>
      <p:sp>
        <p:nvSpPr>
          <p:cNvPr id="5" name="Rectangle 37"/>
          <p:cNvSpPr>
            <a:spLocks noGrp="1" noChangeArrowheads="1"/>
          </p:cNvSpPr>
          <p:nvPr>
            <p:ph type="ftr" sz="quarter" idx="11"/>
          </p:nvPr>
        </p:nvSpPr>
        <p:spPr>
          <a:xfrm>
            <a:off x="4775200" y="6248400"/>
            <a:ext cx="3860800" cy="457200"/>
          </a:xfrm>
          <a:prstGeom prst="rect">
            <a:avLst/>
          </a:prstGeom>
          <a:ln/>
        </p:spPr>
        <p:txBody>
          <a:bodyPr/>
          <a:lstStyle>
            <a:lvl1pPr>
              <a:defRPr/>
            </a:lvl1pPr>
          </a:lstStyle>
          <a:p>
            <a:pPr>
              <a:defRPr/>
            </a:pPr>
            <a:endParaRPr lang="en-US"/>
          </a:p>
        </p:txBody>
      </p:sp>
      <p:sp>
        <p:nvSpPr>
          <p:cNvPr id="6" name="Rectangle 38"/>
          <p:cNvSpPr>
            <a:spLocks noGrp="1" noChangeArrowheads="1"/>
          </p:cNvSpPr>
          <p:nvPr>
            <p:ph type="sldNum" sz="quarter" idx="12"/>
          </p:nvPr>
        </p:nvSpPr>
        <p:spPr>
          <a:xfrm>
            <a:off x="9347200" y="6248400"/>
            <a:ext cx="2540000" cy="457200"/>
          </a:xfrm>
          <a:prstGeom prst="rect">
            <a:avLst/>
          </a:prstGeom>
          <a:ln/>
        </p:spPr>
        <p:txBody>
          <a:bodyPr/>
          <a:lstStyle>
            <a:lvl1pPr>
              <a:defRPr/>
            </a:lvl1pPr>
          </a:lstStyle>
          <a:p>
            <a:pPr>
              <a:defRPr/>
            </a:pPr>
            <a:fld id="{2A3FF1A5-2E57-2348-837F-7A1AE53D0615}" type="slidenum">
              <a:rPr lang="en-US"/>
              <a:pPr>
                <a:defRPr/>
              </a:pPr>
              <a:t>‹#›</a:t>
            </a:fld>
            <a:endParaRPr lang="en-US"/>
          </a:p>
        </p:txBody>
      </p:sp>
    </p:spTree>
    <p:extLst>
      <p:ext uri="{BB962C8B-B14F-4D97-AF65-F5344CB8AC3E}">
        <p14:creationId xmlns:p14="http://schemas.microsoft.com/office/powerpoint/2010/main" val="710412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812241" y="228600"/>
            <a:ext cx="10363200" cy="1143000"/>
          </a:xfrm>
          <a:prstGeom prst="rect">
            <a:avLst/>
          </a:prstGeom>
          <a:noFill/>
          <a:ln>
            <a:noFill/>
          </a:ln>
        </p:spPr>
        <p:txBody>
          <a:bodyPr lIns="117825" tIns="117825" rIns="117825" bIns="117825" anchor="ctr" anchorCtr="0"/>
          <a:lstStyle>
            <a:lvl1pPr marL="0" marR="0" indent="0" algn="ctr" rtl="0">
              <a:lnSpc>
                <a:spcPct val="150000"/>
              </a:lnSpc>
              <a:spcBef>
                <a:spcPts val="0"/>
              </a:spcBef>
              <a:spcAft>
                <a:spcPts val="0"/>
              </a:spcAft>
              <a:buClr>
                <a:srgbClr val="9B37AA"/>
              </a:buClr>
              <a:buSzPct val="100000"/>
              <a:buFont typeface="Gloria Hallelujah"/>
              <a:buChar char="●"/>
              <a:defRPr sz="4000" b="1">
                <a:solidFill>
                  <a:srgbClr val="9B37AA"/>
                </a:solidFill>
                <a:latin typeface="Gloria Hallelujah"/>
                <a:ea typeface="Gloria Hallelujah"/>
                <a:cs typeface="Gloria Hallelujah"/>
                <a:sym typeface="Gloria Hallelujah"/>
              </a:defRPr>
            </a:lvl1pPr>
            <a:lvl2pPr marL="0" marR="0" indent="0" algn="l" rtl="0">
              <a:lnSpc>
                <a:spcPct val="150000"/>
              </a:lnSpc>
              <a:spcBef>
                <a:spcPts val="0"/>
              </a:spcBef>
              <a:spcAft>
                <a:spcPts val="0"/>
              </a:spcAft>
              <a:buSzPct val="100000"/>
              <a:buChar char="○"/>
              <a:defRPr sz="4000"/>
            </a:lvl2pPr>
            <a:lvl3pPr marL="0" marR="0" indent="0" algn="l" rtl="0">
              <a:lnSpc>
                <a:spcPct val="150000"/>
              </a:lnSpc>
              <a:spcBef>
                <a:spcPts val="0"/>
              </a:spcBef>
              <a:spcAft>
                <a:spcPts val="0"/>
              </a:spcAft>
              <a:buSzPct val="100000"/>
              <a:buChar char="■"/>
              <a:defRPr sz="4000"/>
            </a:lvl3pPr>
            <a:lvl4pPr marL="0" marR="0" indent="0" algn="l" rtl="0">
              <a:lnSpc>
                <a:spcPct val="150000"/>
              </a:lnSpc>
              <a:spcBef>
                <a:spcPts val="0"/>
              </a:spcBef>
              <a:spcAft>
                <a:spcPts val="0"/>
              </a:spcAft>
              <a:buSzPct val="100000"/>
              <a:buChar char="●"/>
              <a:defRPr sz="4000"/>
            </a:lvl4pPr>
            <a:lvl5pPr marL="0" marR="0" indent="0" algn="l" rtl="0">
              <a:lnSpc>
                <a:spcPct val="150000"/>
              </a:lnSpc>
              <a:spcBef>
                <a:spcPts val="0"/>
              </a:spcBef>
              <a:spcAft>
                <a:spcPts val="0"/>
              </a:spcAft>
              <a:buSzPct val="100000"/>
              <a:buChar char="○"/>
              <a:defRPr sz="4000"/>
            </a:lvl5pPr>
            <a:lvl6pPr marL="596900" marR="0" indent="0" algn="l" rtl="0">
              <a:lnSpc>
                <a:spcPct val="150000"/>
              </a:lnSpc>
              <a:spcBef>
                <a:spcPts val="0"/>
              </a:spcBef>
              <a:spcAft>
                <a:spcPts val="0"/>
              </a:spcAft>
              <a:buSzPct val="100000"/>
              <a:buChar char="■"/>
              <a:defRPr sz="4000"/>
            </a:lvl6pPr>
            <a:lvl7pPr marL="1181100" marR="0" indent="0" algn="l" rtl="0">
              <a:lnSpc>
                <a:spcPct val="150000"/>
              </a:lnSpc>
              <a:spcBef>
                <a:spcPts val="0"/>
              </a:spcBef>
              <a:spcAft>
                <a:spcPts val="0"/>
              </a:spcAft>
              <a:buSzPct val="100000"/>
              <a:buChar char="●"/>
              <a:defRPr sz="4000"/>
            </a:lvl7pPr>
            <a:lvl8pPr marL="1765300" marR="0" indent="0" algn="l" rtl="0">
              <a:lnSpc>
                <a:spcPct val="150000"/>
              </a:lnSpc>
              <a:spcBef>
                <a:spcPts val="0"/>
              </a:spcBef>
              <a:spcAft>
                <a:spcPts val="0"/>
              </a:spcAft>
              <a:buSzPct val="100000"/>
              <a:buChar char="○"/>
              <a:defRPr sz="4000"/>
            </a:lvl8pPr>
            <a:lvl9pPr marL="2349500" marR="0" indent="0" algn="l" rtl="0">
              <a:lnSpc>
                <a:spcPct val="150000"/>
              </a:lnSpc>
              <a:spcBef>
                <a:spcPts val="0"/>
              </a:spcBef>
              <a:spcAft>
                <a:spcPts val="0"/>
              </a:spcAft>
              <a:buSzPct val="100000"/>
              <a:buChar char="■"/>
              <a:defRPr sz="4000"/>
            </a:lvl9pPr>
          </a:lstStyle>
          <a:p>
            <a:endParaRPr/>
          </a:p>
        </p:txBody>
      </p:sp>
      <p:sp>
        <p:nvSpPr>
          <p:cNvPr id="10" name="Shape 10"/>
          <p:cNvSpPr txBox="1">
            <a:spLocks noGrp="1"/>
          </p:cNvSpPr>
          <p:nvPr>
            <p:ph type="body" idx="1"/>
          </p:nvPr>
        </p:nvSpPr>
        <p:spPr>
          <a:xfrm>
            <a:off x="812241" y="1371600"/>
            <a:ext cx="10363200" cy="4904699"/>
          </a:xfrm>
          <a:prstGeom prst="rect">
            <a:avLst/>
          </a:prstGeom>
          <a:noFill/>
          <a:ln>
            <a:noFill/>
          </a:ln>
        </p:spPr>
        <p:txBody>
          <a:bodyPr lIns="117825" tIns="117825" rIns="117825" bIns="117825" anchor="t" anchorCtr="0"/>
          <a:lstStyle>
            <a:lvl1pPr marL="444500" marR="0" indent="-254000" algn="l" rtl="0">
              <a:lnSpc>
                <a:spcPct val="150000"/>
              </a:lnSpc>
              <a:spcBef>
                <a:spcPts val="800"/>
              </a:spcBef>
              <a:spcAft>
                <a:spcPts val="0"/>
              </a:spcAft>
              <a:buSzPct val="100000"/>
              <a:buFont typeface="Gloria Hallelujah"/>
              <a:buChar char="●"/>
              <a:defRPr sz="2700">
                <a:latin typeface="Gloria Hallelujah"/>
                <a:ea typeface="Gloria Hallelujah"/>
                <a:cs typeface="Gloria Hallelujah"/>
                <a:sym typeface="Gloria Hallelujah"/>
              </a:defRPr>
            </a:lvl1pPr>
            <a:lvl2pPr marL="952500" marR="0" indent="-190500" algn="l" rtl="0">
              <a:lnSpc>
                <a:spcPct val="150000"/>
              </a:lnSpc>
              <a:spcBef>
                <a:spcPts val="700"/>
              </a:spcBef>
              <a:spcAft>
                <a:spcPts val="0"/>
              </a:spcAft>
              <a:buSzPct val="100000"/>
              <a:buFont typeface="Gloria Hallelujah"/>
              <a:buChar char="●"/>
              <a:defRPr sz="2700">
                <a:latin typeface="Gloria Hallelujah"/>
                <a:ea typeface="Gloria Hallelujah"/>
                <a:cs typeface="Gloria Hallelujah"/>
                <a:sym typeface="Gloria Hallelujah"/>
              </a:defRPr>
            </a:lvl2pPr>
            <a:lvl3pPr marL="1473200" marR="0" indent="-165100" algn="l" rtl="0">
              <a:lnSpc>
                <a:spcPct val="150000"/>
              </a:lnSpc>
              <a:spcBef>
                <a:spcPts val="600"/>
              </a:spcBef>
              <a:spcAft>
                <a:spcPts val="0"/>
              </a:spcAft>
              <a:buSzPct val="100000"/>
              <a:buFont typeface="Gloria Hallelujah"/>
              <a:buChar char="●"/>
              <a:defRPr sz="2700">
                <a:latin typeface="Gloria Hallelujah"/>
                <a:ea typeface="Gloria Hallelujah"/>
                <a:cs typeface="Gloria Hallelujah"/>
                <a:sym typeface="Gloria Hallelujah"/>
              </a:defRPr>
            </a:lvl3pPr>
            <a:lvl4pPr marL="2070100" marR="0" indent="-1397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4pPr>
            <a:lvl5pPr marL="26543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5pPr>
            <a:lvl6pPr marL="32385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6pPr>
            <a:lvl7pPr marL="38227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7pPr>
            <a:lvl8pPr marL="44196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8pPr>
            <a:lvl9pPr marL="5016500" marR="0" indent="-1397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www.moserware.com/2009/09/stick-figure-guide-to-advanced.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944883" y="663066"/>
            <a:ext cx="10363200" cy="1143000"/>
          </a:xfrm>
          <a:prstGeom prst="rect">
            <a:avLst/>
          </a:prstGeom>
        </p:spPr>
        <p:txBody>
          <a:bodyPr lIns="117825" tIns="117825" rIns="117825" bIns="117825" anchor="ctr" anchorCtr="0">
            <a:noAutofit/>
          </a:bodyPr>
          <a:lstStyle/>
          <a:p>
            <a:pPr lvl="0" algn="l" rtl="0">
              <a:spcBef>
                <a:spcPts val="0"/>
              </a:spcBef>
              <a:buNone/>
            </a:pPr>
            <a:r>
              <a:rPr lang="en-US" sz="4800">
                <a:latin typeface="Questrial"/>
                <a:ea typeface="Questrial"/>
                <a:cs typeface="Questrial"/>
                <a:sym typeface="Questrial"/>
              </a:rPr>
              <a:t>Symmetric Encryption</a:t>
            </a:r>
          </a:p>
        </p:txBody>
      </p:sp>
      <p:sp>
        <p:nvSpPr>
          <p:cNvPr id="16" name="Shape 16"/>
          <p:cNvSpPr txBox="1"/>
          <p:nvPr/>
        </p:nvSpPr>
        <p:spPr>
          <a:xfrm>
            <a:off x="883908" y="832682"/>
            <a:ext cx="6616499" cy="2000100"/>
          </a:xfrm>
          <a:prstGeom prst="rect">
            <a:avLst/>
          </a:prstGeom>
          <a:noFill/>
          <a:ln>
            <a:noFill/>
          </a:ln>
        </p:spPr>
        <p:txBody>
          <a:bodyPr lIns="60950" tIns="60950" rIns="60950" bIns="60950" anchor="ctr" anchorCtr="0">
            <a:noAutofit/>
          </a:bodyPr>
          <a:lstStyle/>
          <a:p>
            <a:pPr lvl="0" rtl="0">
              <a:lnSpc>
                <a:spcPct val="150000"/>
              </a:lnSpc>
              <a:spcBef>
                <a:spcPts val="0"/>
              </a:spcBef>
              <a:buNone/>
            </a:pPr>
            <a:r>
              <a:rPr lang="en-US" sz="4000" b="1">
                <a:solidFill>
                  <a:schemeClr val="dk1"/>
                </a:solidFill>
                <a:latin typeface="Questrial"/>
                <a:ea typeface="Questrial"/>
                <a:cs typeface="Questrial"/>
                <a:sym typeface="Questrial"/>
              </a:rPr>
              <a:t> Lesson Introduction</a:t>
            </a:r>
          </a:p>
        </p:txBody>
      </p:sp>
      <p:sp>
        <p:nvSpPr>
          <p:cNvPr id="17" name="Shape 17"/>
          <p:cNvSpPr txBox="1">
            <a:spLocks noGrp="1"/>
          </p:cNvSpPr>
          <p:nvPr>
            <p:ph type="body" idx="1"/>
          </p:nvPr>
        </p:nvSpPr>
        <p:spPr>
          <a:xfrm>
            <a:off x="798725" y="2494700"/>
            <a:ext cx="9784199" cy="1896299"/>
          </a:xfrm>
          <a:prstGeom prst="rect">
            <a:avLst/>
          </a:prstGeom>
        </p:spPr>
        <p:txBody>
          <a:bodyPr lIns="117825" tIns="117825" rIns="117825" bIns="117825" anchor="t" anchorCtr="0">
            <a:noAutofit/>
          </a:bodyPr>
          <a:lstStyle/>
          <a:p>
            <a:pPr marL="457200" lvl="0" indent="-228600" rtl="0">
              <a:lnSpc>
                <a:spcPct val="100000"/>
              </a:lnSpc>
              <a:spcBef>
                <a:spcPts val="0"/>
              </a:spcBef>
              <a:buClr>
                <a:srgbClr val="6B9462"/>
              </a:buClr>
              <a:buSzPct val="100000"/>
              <a:buFont typeface="Questrial"/>
            </a:pPr>
            <a:r>
              <a:rPr lang="en-US" sz="2400" b="1">
                <a:solidFill>
                  <a:srgbClr val="6B9462"/>
                </a:solidFill>
                <a:latin typeface="Questrial"/>
                <a:ea typeface="Questrial"/>
                <a:cs typeface="Questrial"/>
                <a:sym typeface="Questrial"/>
              </a:rPr>
              <a:t>Block cipher primitives</a:t>
            </a:r>
          </a:p>
          <a:p>
            <a:pPr marL="0" lvl="0" indent="0" rtl="0">
              <a:lnSpc>
                <a:spcPct val="100000"/>
              </a:lnSpc>
              <a:spcBef>
                <a:spcPts val="0"/>
              </a:spcBef>
              <a:buNone/>
            </a:pPr>
            <a:endParaRPr sz="2400" b="1">
              <a:solidFill>
                <a:srgbClr val="6B9462"/>
              </a:solidFill>
              <a:latin typeface="Questrial"/>
              <a:ea typeface="Questrial"/>
              <a:cs typeface="Questrial"/>
              <a:sym typeface="Questrial"/>
            </a:endParaRPr>
          </a:p>
          <a:p>
            <a:pPr marL="457200" lvl="0" indent="-228600" rtl="0">
              <a:lnSpc>
                <a:spcPct val="100000"/>
              </a:lnSpc>
              <a:spcBef>
                <a:spcPts val="0"/>
              </a:spcBef>
              <a:buClr>
                <a:srgbClr val="6B9462"/>
              </a:buClr>
              <a:buSzPct val="100000"/>
              <a:buFont typeface="Questrial"/>
            </a:pPr>
            <a:r>
              <a:rPr lang="en-US" sz="2400" b="1">
                <a:solidFill>
                  <a:srgbClr val="6B9462"/>
                </a:solidFill>
                <a:latin typeface="Questrial"/>
                <a:ea typeface="Questrial"/>
                <a:cs typeface="Questrial"/>
                <a:sym typeface="Questrial"/>
              </a:rPr>
              <a:t>DES</a:t>
            </a:r>
          </a:p>
          <a:p>
            <a:pPr marL="0" lvl="0" indent="0" rtl="0">
              <a:lnSpc>
                <a:spcPct val="100000"/>
              </a:lnSpc>
              <a:spcBef>
                <a:spcPts val="0"/>
              </a:spcBef>
              <a:buNone/>
            </a:pPr>
            <a:endParaRPr sz="2400" b="1">
              <a:solidFill>
                <a:srgbClr val="6B9462"/>
              </a:solidFill>
              <a:latin typeface="Questrial"/>
              <a:ea typeface="Questrial"/>
              <a:cs typeface="Questrial"/>
              <a:sym typeface="Questrial"/>
            </a:endParaRPr>
          </a:p>
          <a:p>
            <a:pPr marL="457200" lvl="0" indent="-228600" rtl="0">
              <a:lnSpc>
                <a:spcPct val="100000"/>
              </a:lnSpc>
              <a:spcBef>
                <a:spcPts val="0"/>
              </a:spcBef>
              <a:buClr>
                <a:srgbClr val="6B9462"/>
              </a:buClr>
              <a:buSzPct val="100000"/>
              <a:buFont typeface="Questrial"/>
            </a:pPr>
            <a:r>
              <a:rPr lang="en-US" sz="2400" b="1">
                <a:solidFill>
                  <a:srgbClr val="6B9462"/>
                </a:solidFill>
                <a:latin typeface="Questrial"/>
                <a:ea typeface="Questrial"/>
                <a:cs typeface="Questrial"/>
                <a:sym typeface="Questrial"/>
              </a:rPr>
              <a:t>AES</a:t>
            </a:r>
          </a:p>
          <a:p>
            <a:pPr marL="0" lvl="0" indent="0" rtl="0">
              <a:lnSpc>
                <a:spcPct val="100000"/>
              </a:lnSpc>
              <a:spcBef>
                <a:spcPts val="0"/>
              </a:spcBef>
              <a:buNone/>
            </a:pPr>
            <a:endParaRPr sz="2400" b="1">
              <a:solidFill>
                <a:srgbClr val="6B9462"/>
              </a:solidFill>
              <a:latin typeface="Questrial"/>
              <a:ea typeface="Questrial"/>
              <a:cs typeface="Questrial"/>
              <a:sym typeface="Questrial"/>
            </a:endParaRPr>
          </a:p>
          <a:p>
            <a:pPr marL="457200" lvl="0" indent="-228600" rtl="0">
              <a:lnSpc>
                <a:spcPct val="100000"/>
              </a:lnSpc>
              <a:spcBef>
                <a:spcPts val="0"/>
              </a:spcBef>
              <a:buClr>
                <a:srgbClr val="6B9462"/>
              </a:buClr>
              <a:buSzPct val="100000"/>
              <a:buFont typeface="Questrial"/>
            </a:pPr>
            <a:r>
              <a:rPr lang="en-US" sz="2400" b="1">
                <a:solidFill>
                  <a:srgbClr val="6B9462"/>
                </a:solidFill>
                <a:latin typeface="Questrial"/>
                <a:ea typeface="Questrial"/>
                <a:cs typeface="Questrial"/>
                <a:sym typeface="Questrial"/>
              </a:rPr>
              <a:t>Encrypting large message</a:t>
            </a:r>
          </a:p>
          <a:p>
            <a:pPr marL="0" lvl="0" indent="0" rtl="0">
              <a:lnSpc>
                <a:spcPct val="100000"/>
              </a:lnSpc>
              <a:spcBef>
                <a:spcPts val="0"/>
              </a:spcBef>
              <a:buNone/>
            </a:pPr>
            <a:endParaRPr sz="2400" b="1">
              <a:solidFill>
                <a:srgbClr val="6B9462"/>
              </a:solidFill>
              <a:latin typeface="Questrial"/>
              <a:ea typeface="Questrial"/>
              <a:cs typeface="Questrial"/>
              <a:sym typeface="Questrial"/>
            </a:endParaRPr>
          </a:p>
          <a:p>
            <a:pPr marL="457200" lvl="0" indent="-228600" rtl="0">
              <a:lnSpc>
                <a:spcPct val="100000"/>
              </a:lnSpc>
              <a:spcBef>
                <a:spcPts val="0"/>
              </a:spcBef>
              <a:buClr>
                <a:srgbClr val="6B9462"/>
              </a:buClr>
              <a:buSzPct val="100000"/>
              <a:buFont typeface="Questrial"/>
            </a:pPr>
            <a:r>
              <a:rPr lang="en-US" sz="2400" b="1">
                <a:solidFill>
                  <a:srgbClr val="6B9462"/>
                </a:solidFill>
                <a:latin typeface="Questrial"/>
                <a:ea typeface="Questrial"/>
                <a:cs typeface="Questrial"/>
                <a:sym typeface="Questrial"/>
              </a:rPr>
              <a:t>Message integrity</a:t>
            </a:r>
          </a:p>
          <a:p>
            <a:pPr marL="0" lvl="0" indent="0" rtl="0">
              <a:lnSpc>
                <a:spcPct val="100000"/>
              </a:lnSpc>
              <a:spcBef>
                <a:spcPts val="0"/>
              </a:spcBef>
              <a:spcAft>
                <a:spcPts val="1200"/>
              </a:spcAft>
              <a:buNone/>
            </a:pPr>
            <a:endParaRPr sz="2400">
              <a:solidFill>
                <a:schemeClr val="dk1"/>
              </a:solidFill>
              <a:latin typeface="Questrial"/>
              <a:ea typeface="Questrial"/>
              <a:cs typeface="Questrial"/>
              <a:sym typeface="Questrial"/>
            </a:endParaRPr>
          </a:p>
        </p:txBody>
      </p:sp>
      <p:cxnSp>
        <p:nvCxnSpPr>
          <p:cNvPr id="18" name="Shape 18"/>
          <p:cNvCxnSpPr/>
          <p:nvPr/>
        </p:nvCxnSpPr>
        <p:spPr>
          <a:xfrm>
            <a:off x="864250" y="2366375"/>
            <a:ext cx="10124100" cy="0"/>
          </a:xfrm>
          <a:prstGeom prst="straightConnector1">
            <a:avLst/>
          </a:prstGeom>
          <a:noFill/>
          <a:ln w="38100" cap="flat" cmpd="sng">
            <a:solidFill>
              <a:srgbClr val="000000"/>
            </a:solidFill>
            <a:prstDash val="solid"/>
            <a:round/>
            <a:headEnd type="none" w="lg" len="lg"/>
            <a:tailEnd type="none" w="lg" len="lg"/>
          </a:ln>
        </p:spPr>
      </p:cxnSp>
      <p:cxnSp>
        <p:nvCxnSpPr>
          <p:cNvPr id="19" name="Shape 19"/>
          <p:cNvCxnSpPr/>
          <p:nvPr/>
        </p:nvCxnSpPr>
        <p:spPr>
          <a:xfrm>
            <a:off x="883900" y="6323950"/>
            <a:ext cx="10124100" cy="0"/>
          </a:xfrm>
          <a:prstGeom prst="straightConnector1">
            <a:avLst/>
          </a:prstGeom>
          <a:noFill/>
          <a:ln w="38100" cap="flat" cmpd="sng">
            <a:solidFill>
              <a:srgbClr val="000000"/>
            </a:solidFill>
            <a:prstDash val="solid"/>
            <a:round/>
            <a:headEnd type="none" w="lg" len="lg"/>
            <a:tailEnd type="none" w="lg" len="lg"/>
          </a:ln>
        </p:spPr>
      </p:cxn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812241" y="110069"/>
            <a:ext cx="10363200" cy="1143000"/>
          </a:xfrm>
          <a:prstGeom prst="rect">
            <a:avLst/>
          </a:prstGeom>
        </p:spPr>
        <p:txBody>
          <a:bodyPr lIns="117825" tIns="117825" rIns="117825" bIns="117825" anchor="ctr" anchorCtr="0">
            <a:noAutofit/>
          </a:bodyPr>
          <a:lstStyle/>
          <a:p>
            <a:pPr lvl="0" rtl="0">
              <a:spcBef>
                <a:spcPts val="0"/>
              </a:spcBef>
              <a:buNone/>
            </a:pPr>
            <a:r>
              <a:rPr lang="en-US" dirty="0">
                <a:solidFill>
                  <a:srgbClr val="9B37AA"/>
                </a:solidFill>
              </a:rPr>
              <a:t>Data Encryption Standard</a:t>
            </a:r>
          </a:p>
        </p:txBody>
      </p:sp>
      <p:pic>
        <p:nvPicPr>
          <p:cNvPr id="97" name="Shape 97"/>
          <p:cNvPicPr preferRelativeResize="0"/>
          <p:nvPr/>
        </p:nvPicPr>
        <p:blipFill>
          <a:blip r:embed="rId3">
            <a:alphaModFix/>
          </a:blip>
          <a:stretch>
            <a:fillRect/>
          </a:stretch>
        </p:blipFill>
        <p:spPr>
          <a:xfrm>
            <a:off x="628650" y="1263075"/>
            <a:ext cx="10934700" cy="478155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a:spcBef>
                <a:spcPts val="0"/>
              </a:spcBef>
              <a:buNone/>
            </a:pPr>
            <a:r>
              <a:rPr lang="en-US">
                <a:solidFill>
                  <a:srgbClr val="9B37AA"/>
                </a:solidFill>
              </a:rPr>
              <a:t>Decryption</a:t>
            </a:r>
          </a:p>
        </p:txBody>
      </p:sp>
      <p:sp>
        <p:nvSpPr>
          <p:cNvPr id="104" name="Shape 104"/>
          <p:cNvSpPr txBox="1">
            <a:spLocks noGrp="1"/>
          </p:cNvSpPr>
          <p:nvPr>
            <p:ph type="body" idx="1"/>
          </p:nvPr>
        </p:nvSpPr>
        <p:spPr>
          <a:xfrm>
            <a:off x="784050" y="1483628"/>
            <a:ext cx="10784399" cy="4904699"/>
          </a:xfrm>
          <a:prstGeom prst="rect">
            <a:avLst/>
          </a:prstGeom>
        </p:spPr>
        <p:txBody>
          <a:bodyPr lIns="117825" tIns="117825" rIns="117825" bIns="117825" anchor="t" anchorCtr="0">
            <a:noAutofit/>
          </a:bodyPr>
          <a:lstStyle/>
          <a:p>
            <a:pPr marL="342900" lvl="0" indent="-190500" rtl="0">
              <a:lnSpc>
                <a:spcPct val="80000"/>
              </a:lnSpc>
              <a:spcBef>
                <a:spcPts val="0"/>
              </a:spcBef>
              <a:buClr>
                <a:srgbClr val="6B9462"/>
              </a:buClr>
              <a:buSzPct val="100000"/>
              <a:buFont typeface="Gloria Hallelujah"/>
            </a:pPr>
            <a:r>
              <a:rPr lang="en-US" sz="2800" b="1" dirty="0">
                <a:solidFill>
                  <a:srgbClr val="6B9462"/>
                </a:solidFill>
              </a:rPr>
              <a:t>Apply the same operations key</a:t>
            </a:r>
            <a:br>
              <a:rPr lang="en-US" sz="2800" b="1" dirty="0">
                <a:solidFill>
                  <a:srgbClr val="6B9462"/>
                </a:solidFill>
              </a:rPr>
            </a:br>
            <a:r>
              <a:rPr lang="en-US" sz="2800" b="1" dirty="0">
                <a:solidFill>
                  <a:srgbClr val="6B9462"/>
                </a:solidFill>
              </a:rPr>
              <a:t>sequence in reverse:</a:t>
            </a:r>
          </a:p>
          <a:p>
            <a:pPr marL="742950" lvl="1" indent="-152400" rtl="0">
              <a:lnSpc>
                <a:spcPct val="80000"/>
              </a:lnSpc>
              <a:spcBef>
                <a:spcPts val="560"/>
              </a:spcBef>
              <a:buClr>
                <a:schemeClr val="dk1"/>
              </a:buClr>
              <a:buSzPct val="100000"/>
              <a:buFont typeface="Gloria Hallelujah"/>
            </a:pPr>
            <a:r>
              <a:rPr lang="en-US" sz="2800" dirty="0">
                <a:solidFill>
                  <a:schemeClr val="dk1"/>
                </a:solidFill>
              </a:rPr>
              <a:t>Round 1 of decryption uses key of the</a:t>
            </a:r>
            <a:br>
              <a:rPr lang="en-US" sz="2800" dirty="0">
                <a:solidFill>
                  <a:schemeClr val="dk1"/>
                </a:solidFill>
              </a:rPr>
            </a:br>
            <a:r>
              <a:rPr lang="en-US" sz="2800" dirty="0">
                <a:solidFill>
                  <a:schemeClr val="dk1"/>
                </a:solidFill>
              </a:rPr>
              <a:t>last round in encryption</a:t>
            </a:r>
          </a:p>
          <a:p>
            <a:pPr marL="342900" lvl="0" indent="-190500" rtl="0">
              <a:lnSpc>
                <a:spcPct val="80000"/>
              </a:lnSpc>
              <a:spcBef>
                <a:spcPts val="640"/>
              </a:spcBef>
              <a:buClr>
                <a:schemeClr val="dk1"/>
              </a:buClr>
              <a:buSzPct val="100000"/>
              <a:buFont typeface="Gloria Hallelujah"/>
            </a:pPr>
            <a:r>
              <a:rPr lang="en-US" sz="2800" dirty="0">
                <a:solidFill>
                  <a:schemeClr val="dk1"/>
                </a:solidFill>
              </a:rPr>
              <a:t>Each round:</a:t>
            </a:r>
          </a:p>
          <a:p>
            <a:pPr marL="742950" lvl="1" indent="-152400" rtl="0">
              <a:lnSpc>
                <a:spcPct val="80000"/>
              </a:lnSpc>
              <a:spcBef>
                <a:spcPts val="560"/>
              </a:spcBef>
              <a:buClr>
                <a:schemeClr val="dk1"/>
              </a:buClr>
              <a:buSzPct val="100000"/>
              <a:buFont typeface="Gloria Hallelujah"/>
            </a:pPr>
            <a:r>
              <a:rPr lang="en-US" sz="2800" b="1" dirty="0">
                <a:solidFill>
                  <a:srgbClr val="6B9462"/>
                </a:solidFill>
              </a:rPr>
              <a:t>Input: </a:t>
            </a:r>
            <a:r>
              <a:rPr lang="en-US" sz="2800" dirty="0">
                <a:solidFill>
                  <a:schemeClr val="dk1"/>
                </a:solidFill>
              </a:rPr>
              <a:t>R</a:t>
            </a:r>
            <a:r>
              <a:rPr lang="en-US" sz="2800" baseline="-25000" dirty="0">
                <a:solidFill>
                  <a:schemeClr val="dk1"/>
                </a:solidFill>
              </a:rPr>
              <a:t>n+1</a:t>
            </a:r>
            <a:r>
              <a:rPr lang="en-US" sz="2800" dirty="0">
                <a:solidFill>
                  <a:schemeClr val="dk1"/>
                </a:solidFill>
              </a:rPr>
              <a:t>|L</a:t>
            </a:r>
            <a:r>
              <a:rPr lang="en-US" sz="2800" baseline="-25000" dirty="0">
                <a:solidFill>
                  <a:schemeClr val="dk1"/>
                </a:solidFill>
              </a:rPr>
              <a:t>n+1</a:t>
            </a:r>
          </a:p>
          <a:p>
            <a:pPr marL="1143000" lvl="2" indent="-129539" rtl="0">
              <a:lnSpc>
                <a:spcPct val="80000"/>
              </a:lnSpc>
              <a:spcBef>
                <a:spcPts val="480"/>
              </a:spcBef>
              <a:buClr>
                <a:schemeClr val="dk1"/>
              </a:buClr>
              <a:buSzPct val="100000"/>
              <a:buFont typeface="Gloria Hallelujah"/>
            </a:pPr>
            <a:r>
              <a:rPr lang="en-US" sz="2800" dirty="0">
                <a:solidFill>
                  <a:schemeClr val="dk1"/>
                </a:solidFill>
              </a:rPr>
              <a:t>Due to the swap operation at the end of encryption</a:t>
            </a:r>
          </a:p>
          <a:p>
            <a:pPr marL="742950" lvl="1" indent="-152400" rtl="0">
              <a:lnSpc>
                <a:spcPct val="80000"/>
              </a:lnSpc>
              <a:spcBef>
                <a:spcPts val="560"/>
              </a:spcBef>
              <a:buClr>
                <a:schemeClr val="dk1"/>
              </a:buClr>
              <a:buSzPct val="100000"/>
              <a:buFont typeface="Gloria Hallelujah"/>
            </a:pPr>
            <a:r>
              <a:rPr lang="en-US" sz="2800" b="1" dirty="0">
                <a:solidFill>
                  <a:srgbClr val="6B9462"/>
                </a:solidFill>
              </a:rPr>
              <a:t>Output:</a:t>
            </a:r>
            <a:r>
              <a:rPr lang="en-US" sz="2800" dirty="0">
                <a:solidFill>
                  <a:srgbClr val="6B9462"/>
                </a:solidFill>
              </a:rPr>
              <a:t> </a:t>
            </a:r>
            <a:r>
              <a:rPr lang="en-US" sz="2800" dirty="0" err="1">
                <a:solidFill>
                  <a:schemeClr val="dk1"/>
                </a:solidFill>
              </a:rPr>
              <a:t>R</a:t>
            </a:r>
            <a:r>
              <a:rPr lang="en-US" sz="2800" baseline="-25000" dirty="0" err="1">
                <a:solidFill>
                  <a:schemeClr val="dk1"/>
                </a:solidFill>
              </a:rPr>
              <a:t>n</a:t>
            </a:r>
            <a:r>
              <a:rPr lang="en-US" sz="2800" dirty="0" err="1">
                <a:solidFill>
                  <a:schemeClr val="dk1"/>
                </a:solidFill>
              </a:rPr>
              <a:t>|L</a:t>
            </a:r>
            <a:r>
              <a:rPr lang="en-US" sz="2800" baseline="-25000" dirty="0" err="1">
                <a:solidFill>
                  <a:schemeClr val="dk1"/>
                </a:solidFill>
              </a:rPr>
              <a:t>n</a:t>
            </a:r>
            <a:endParaRPr lang="en-US" sz="2800" baseline="-25000" dirty="0">
              <a:solidFill>
                <a:schemeClr val="dk1"/>
              </a:solidFill>
            </a:endParaRPr>
          </a:p>
          <a:p>
            <a:pPr marL="342900" lvl="0" indent="-190500" rtl="0">
              <a:lnSpc>
                <a:spcPct val="80000"/>
              </a:lnSpc>
              <a:spcBef>
                <a:spcPts val="640"/>
              </a:spcBef>
              <a:buClr>
                <a:schemeClr val="dk1"/>
              </a:buClr>
              <a:buSzPct val="100000"/>
              <a:buFont typeface="Gloria Hallelujah"/>
            </a:pPr>
            <a:r>
              <a:rPr lang="en-US" sz="2800" dirty="0">
                <a:solidFill>
                  <a:schemeClr val="dk1"/>
                </a:solidFill>
              </a:rPr>
              <a:t>The swap operation at the end will produce the correct result: L|R</a:t>
            </a:r>
          </a:p>
          <a:p>
            <a:pPr>
              <a:spcBef>
                <a:spcPts val="0"/>
              </a:spcBef>
              <a:buNone/>
            </a:pPr>
            <a:endParaRPr sz="2800" dirty="0"/>
          </a:p>
        </p:txBody>
      </p:sp>
      <p:pic>
        <p:nvPicPr>
          <p:cNvPr id="105" name="Shape 105"/>
          <p:cNvPicPr preferRelativeResize="0"/>
          <p:nvPr/>
        </p:nvPicPr>
        <p:blipFill>
          <a:blip r:embed="rId3">
            <a:alphaModFix/>
          </a:blip>
          <a:stretch>
            <a:fillRect/>
          </a:stretch>
        </p:blipFill>
        <p:spPr>
          <a:xfrm>
            <a:off x="8724270" y="228595"/>
            <a:ext cx="3146799" cy="3181175"/>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2961241" y="443950"/>
            <a:ext cx="10363200" cy="1143000"/>
          </a:xfrm>
          <a:prstGeom prst="rect">
            <a:avLst/>
          </a:prstGeom>
        </p:spPr>
        <p:txBody>
          <a:bodyPr lIns="117825" tIns="117825" rIns="117825" bIns="117825" anchor="ctr" anchorCtr="0">
            <a:noAutofit/>
          </a:bodyPr>
          <a:lstStyle/>
          <a:p>
            <a:pPr lvl="0" algn="l" rtl="0">
              <a:lnSpc>
                <a:spcPct val="100000"/>
              </a:lnSpc>
              <a:spcBef>
                <a:spcPts val="0"/>
              </a:spcBef>
              <a:buNone/>
            </a:pPr>
            <a:r>
              <a:rPr lang="en-US">
                <a:solidFill>
                  <a:srgbClr val="9B37AA"/>
                </a:solidFill>
              </a:rPr>
              <a:t>XOR Quiz</a:t>
            </a:r>
          </a:p>
        </p:txBody>
      </p:sp>
      <p:sp>
        <p:nvSpPr>
          <p:cNvPr id="112" name="Shape 112"/>
          <p:cNvSpPr txBox="1">
            <a:spLocks noGrp="1"/>
          </p:cNvSpPr>
          <p:nvPr>
            <p:ph type="body" idx="1"/>
          </p:nvPr>
        </p:nvSpPr>
        <p:spPr>
          <a:xfrm>
            <a:off x="452850" y="2666975"/>
            <a:ext cx="11565000" cy="3646499"/>
          </a:xfrm>
          <a:prstGeom prst="rect">
            <a:avLst/>
          </a:prstGeom>
        </p:spPr>
        <p:txBody>
          <a:bodyPr lIns="117825" tIns="117825" rIns="117825" bIns="117825" anchor="t" anchorCtr="0">
            <a:noAutofit/>
          </a:bodyPr>
          <a:lstStyle/>
          <a:p>
            <a:pPr marL="0" lvl="0" indent="0" rtl="0">
              <a:lnSpc>
                <a:spcPct val="115000"/>
              </a:lnSpc>
              <a:spcBef>
                <a:spcPts val="0"/>
              </a:spcBef>
              <a:buClr>
                <a:schemeClr val="dk1"/>
              </a:buClr>
              <a:buSzPct val="36666"/>
              <a:buFont typeface="Arial"/>
              <a:buNone/>
            </a:pPr>
            <a:r>
              <a:rPr lang="en-US" sz="3000" dirty="0">
                <a:solidFill>
                  <a:schemeClr val="dk1"/>
                </a:solidFill>
              </a:rPr>
              <a:t>key = FA F2 </a:t>
            </a:r>
          </a:p>
          <a:p>
            <a:pPr marL="0" lvl="0" indent="0" rtl="0">
              <a:lnSpc>
                <a:spcPct val="115000"/>
              </a:lnSpc>
              <a:spcBef>
                <a:spcPts val="0"/>
              </a:spcBef>
              <a:buClr>
                <a:schemeClr val="dk1"/>
              </a:buClr>
              <a:buFont typeface="Arial"/>
              <a:buNone/>
            </a:pPr>
            <a:endParaRPr sz="3000" dirty="0">
              <a:solidFill>
                <a:schemeClr val="dk1"/>
              </a:solidFill>
            </a:endParaRPr>
          </a:p>
          <a:p>
            <a:pPr marL="0" lvl="0" indent="0" rtl="0">
              <a:lnSpc>
                <a:spcPct val="115000"/>
              </a:lnSpc>
              <a:spcBef>
                <a:spcPts val="0"/>
              </a:spcBef>
              <a:buClr>
                <a:schemeClr val="dk1"/>
              </a:buClr>
              <a:buSzPct val="36666"/>
              <a:buFont typeface="Arial"/>
              <a:buNone/>
            </a:pPr>
            <a:r>
              <a:rPr lang="en-US" sz="3000" dirty="0">
                <a:solidFill>
                  <a:schemeClr val="dk1"/>
                </a:solidFill>
              </a:rPr>
              <a:t>Hi             =          </a:t>
            </a:r>
          </a:p>
          <a:p>
            <a:pPr marL="0" lvl="0" indent="0" rtl="0">
              <a:lnSpc>
                <a:spcPct val="115000"/>
              </a:lnSpc>
              <a:spcBef>
                <a:spcPts val="0"/>
              </a:spcBef>
              <a:buClr>
                <a:schemeClr val="dk1"/>
              </a:buClr>
              <a:buSzPct val="36666"/>
              <a:buFont typeface="Arial"/>
              <a:buNone/>
            </a:pPr>
            <a:r>
              <a:rPr lang="en-US" sz="3000" dirty="0">
                <a:solidFill>
                  <a:schemeClr val="dk1"/>
                </a:solidFill>
              </a:rPr>
              <a:t>FA F2         =   </a:t>
            </a:r>
          </a:p>
          <a:p>
            <a:pPr marL="0" lvl="0" indent="0" rtl="0">
              <a:lnSpc>
                <a:spcPct val="115000"/>
              </a:lnSpc>
              <a:spcBef>
                <a:spcPts val="0"/>
              </a:spcBef>
              <a:buClr>
                <a:schemeClr val="dk1"/>
              </a:buClr>
              <a:buFont typeface="Arial"/>
              <a:buNone/>
            </a:pPr>
            <a:endParaRPr sz="3000" dirty="0">
              <a:solidFill>
                <a:schemeClr val="dk1"/>
              </a:solidFill>
            </a:endParaRPr>
          </a:p>
          <a:p>
            <a:pPr marL="0" lvl="0" indent="0" rtl="0">
              <a:lnSpc>
                <a:spcPct val="115000"/>
              </a:lnSpc>
              <a:spcBef>
                <a:spcPts val="0"/>
              </a:spcBef>
              <a:buClr>
                <a:schemeClr val="dk1"/>
              </a:buClr>
              <a:buSzPct val="36666"/>
              <a:buFont typeface="Arial"/>
              <a:buNone/>
            </a:pPr>
            <a:r>
              <a:rPr lang="en-US" sz="3000" dirty="0">
                <a:solidFill>
                  <a:schemeClr val="dk1"/>
                </a:solidFill>
              </a:rPr>
              <a:t>Hi encrypted  =   </a:t>
            </a:r>
          </a:p>
          <a:p>
            <a:pPr marL="0" lvl="0" indent="0" rtl="0">
              <a:lnSpc>
                <a:spcPct val="115000"/>
              </a:lnSpc>
              <a:spcBef>
                <a:spcPts val="0"/>
              </a:spcBef>
              <a:buClr>
                <a:schemeClr val="dk1"/>
              </a:buClr>
              <a:buFont typeface="Arial"/>
              <a:buNone/>
            </a:pPr>
            <a:endParaRPr sz="3000" dirty="0">
              <a:solidFill>
                <a:schemeClr val="dk1"/>
              </a:solidFill>
            </a:endParaRPr>
          </a:p>
          <a:p>
            <a:pPr lvl="0" rtl="0">
              <a:lnSpc>
                <a:spcPct val="115000"/>
              </a:lnSpc>
              <a:spcBef>
                <a:spcPts val="0"/>
              </a:spcBef>
              <a:buNone/>
            </a:pPr>
            <a:endParaRPr sz="3000" dirty="0"/>
          </a:p>
        </p:txBody>
      </p:sp>
      <p:pic>
        <p:nvPicPr>
          <p:cNvPr id="113" name="Shape 113"/>
          <p:cNvPicPr preferRelativeResize="0"/>
          <p:nvPr/>
        </p:nvPicPr>
        <p:blipFill>
          <a:blip r:embed="rId3">
            <a:alphaModFix/>
          </a:blip>
          <a:stretch>
            <a:fillRect/>
          </a:stretch>
        </p:blipFill>
        <p:spPr>
          <a:xfrm>
            <a:off x="1191396" y="594946"/>
            <a:ext cx="1617449" cy="1785496"/>
          </a:xfrm>
          <a:prstGeom prst="rect">
            <a:avLst/>
          </a:prstGeom>
          <a:noFill/>
          <a:ln>
            <a:noFill/>
          </a:ln>
        </p:spPr>
      </p:pic>
      <p:sp>
        <p:nvSpPr>
          <p:cNvPr id="114" name="Shape 114"/>
          <p:cNvSpPr txBox="1"/>
          <p:nvPr/>
        </p:nvSpPr>
        <p:spPr>
          <a:xfrm>
            <a:off x="3015325" y="1332275"/>
            <a:ext cx="7322999" cy="1143000"/>
          </a:xfrm>
          <a:prstGeom prst="rect">
            <a:avLst/>
          </a:prstGeom>
          <a:noFill/>
          <a:ln>
            <a:noFill/>
          </a:ln>
        </p:spPr>
        <p:txBody>
          <a:bodyPr lIns="91425" tIns="91425" rIns="91425" bIns="91425" anchor="ctr" anchorCtr="0">
            <a:noAutofit/>
          </a:bodyPr>
          <a:lstStyle/>
          <a:p>
            <a:pPr lvl="0" rtl="0">
              <a:spcBef>
                <a:spcPts val="0"/>
              </a:spcBef>
              <a:buNone/>
            </a:pPr>
            <a:r>
              <a:rPr lang="en-US" sz="3000">
                <a:solidFill>
                  <a:srgbClr val="4E75A8"/>
                </a:solidFill>
                <a:latin typeface="Gloria Hallelujah"/>
                <a:ea typeface="Gloria Hallelujah"/>
                <a:cs typeface="Gloria Hallelujah"/>
                <a:sym typeface="Gloria Hallelujah"/>
              </a:rPr>
              <a:t>Use the XOR function and the given key to encrypt the word “Hi”.</a:t>
            </a:r>
          </a:p>
        </p:txBody>
      </p:sp>
      <p:sp>
        <p:nvSpPr>
          <p:cNvPr id="115" name="Shape 115"/>
          <p:cNvSpPr/>
          <p:nvPr/>
        </p:nvSpPr>
        <p:spPr>
          <a:xfrm>
            <a:off x="3831625" y="3785325"/>
            <a:ext cx="452999" cy="487799"/>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16" name="Shape 116"/>
          <p:cNvSpPr/>
          <p:nvPr/>
        </p:nvSpPr>
        <p:spPr>
          <a:xfrm>
            <a:off x="4284625" y="3785325"/>
            <a:ext cx="452999" cy="487799"/>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17" name="Shape 117"/>
          <p:cNvSpPr/>
          <p:nvPr/>
        </p:nvSpPr>
        <p:spPr>
          <a:xfrm>
            <a:off x="5190625" y="3785325"/>
            <a:ext cx="452999" cy="487799"/>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18" name="Shape 118"/>
          <p:cNvSpPr/>
          <p:nvPr/>
        </p:nvSpPr>
        <p:spPr>
          <a:xfrm>
            <a:off x="4737625" y="3785325"/>
            <a:ext cx="452999" cy="487799"/>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19" name="Shape 119"/>
          <p:cNvSpPr/>
          <p:nvPr/>
        </p:nvSpPr>
        <p:spPr>
          <a:xfrm>
            <a:off x="5896250" y="3785325"/>
            <a:ext cx="452999" cy="487799"/>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0" name="Shape 120"/>
          <p:cNvSpPr/>
          <p:nvPr/>
        </p:nvSpPr>
        <p:spPr>
          <a:xfrm>
            <a:off x="6349250" y="3785325"/>
            <a:ext cx="452999" cy="487799"/>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1" name="Shape 121"/>
          <p:cNvSpPr/>
          <p:nvPr/>
        </p:nvSpPr>
        <p:spPr>
          <a:xfrm>
            <a:off x="7255250" y="3785325"/>
            <a:ext cx="452999" cy="487799"/>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2" name="Shape 122"/>
          <p:cNvSpPr/>
          <p:nvPr/>
        </p:nvSpPr>
        <p:spPr>
          <a:xfrm>
            <a:off x="6802250" y="3785325"/>
            <a:ext cx="452999" cy="487799"/>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3" name="Shape 123"/>
          <p:cNvSpPr/>
          <p:nvPr/>
        </p:nvSpPr>
        <p:spPr>
          <a:xfrm>
            <a:off x="7960875" y="3785325"/>
            <a:ext cx="452999" cy="487799"/>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4" name="Shape 124"/>
          <p:cNvSpPr/>
          <p:nvPr/>
        </p:nvSpPr>
        <p:spPr>
          <a:xfrm>
            <a:off x="9319875" y="3785325"/>
            <a:ext cx="452999" cy="487799"/>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5" name="Shape 125"/>
          <p:cNvSpPr/>
          <p:nvPr/>
        </p:nvSpPr>
        <p:spPr>
          <a:xfrm>
            <a:off x="8866875" y="3785325"/>
            <a:ext cx="452999" cy="487799"/>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6" name="Shape 126"/>
          <p:cNvSpPr/>
          <p:nvPr/>
        </p:nvSpPr>
        <p:spPr>
          <a:xfrm>
            <a:off x="8413875" y="3785325"/>
            <a:ext cx="452999" cy="487799"/>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7" name="Shape 127"/>
          <p:cNvSpPr/>
          <p:nvPr/>
        </p:nvSpPr>
        <p:spPr>
          <a:xfrm>
            <a:off x="10025500" y="3785325"/>
            <a:ext cx="452999" cy="487799"/>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8" name="Shape 128"/>
          <p:cNvSpPr/>
          <p:nvPr/>
        </p:nvSpPr>
        <p:spPr>
          <a:xfrm>
            <a:off x="11384500" y="3785325"/>
            <a:ext cx="452999" cy="487799"/>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9" name="Shape 129"/>
          <p:cNvSpPr/>
          <p:nvPr/>
        </p:nvSpPr>
        <p:spPr>
          <a:xfrm>
            <a:off x="10931500" y="3785325"/>
            <a:ext cx="452999" cy="487799"/>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0" name="Shape 130"/>
          <p:cNvSpPr/>
          <p:nvPr/>
        </p:nvSpPr>
        <p:spPr>
          <a:xfrm>
            <a:off x="10478500" y="3785325"/>
            <a:ext cx="452999" cy="487799"/>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1" name="Shape 131"/>
          <p:cNvSpPr/>
          <p:nvPr/>
        </p:nvSpPr>
        <p:spPr>
          <a:xfrm>
            <a:off x="3831625" y="4564750"/>
            <a:ext cx="452999" cy="487799"/>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2" name="Shape 132"/>
          <p:cNvSpPr/>
          <p:nvPr/>
        </p:nvSpPr>
        <p:spPr>
          <a:xfrm>
            <a:off x="4284625" y="4564750"/>
            <a:ext cx="452999" cy="487799"/>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3" name="Shape 133"/>
          <p:cNvSpPr/>
          <p:nvPr/>
        </p:nvSpPr>
        <p:spPr>
          <a:xfrm>
            <a:off x="5190625" y="4564750"/>
            <a:ext cx="452999" cy="487799"/>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4" name="Shape 134"/>
          <p:cNvSpPr/>
          <p:nvPr/>
        </p:nvSpPr>
        <p:spPr>
          <a:xfrm>
            <a:off x="4737625" y="4564750"/>
            <a:ext cx="452999" cy="487799"/>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5" name="Shape 135"/>
          <p:cNvSpPr/>
          <p:nvPr/>
        </p:nvSpPr>
        <p:spPr>
          <a:xfrm>
            <a:off x="5896250" y="4564750"/>
            <a:ext cx="452999" cy="487799"/>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6" name="Shape 136"/>
          <p:cNvSpPr/>
          <p:nvPr/>
        </p:nvSpPr>
        <p:spPr>
          <a:xfrm>
            <a:off x="6349250" y="4564750"/>
            <a:ext cx="452999" cy="487799"/>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7" name="Shape 137"/>
          <p:cNvSpPr/>
          <p:nvPr/>
        </p:nvSpPr>
        <p:spPr>
          <a:xfrm>
            <a:off x="7255250" y="4564750"/>
            <a:ext cx="452999" cy="487799"/>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8" name="Shape 138"/>
          <p:cNvSpPr/>
          <p:nvPr/>
        </p:nvSpPr>
        <p:spPr>
          <a:xfrm>
            <a:off x="6802250" y="4564750"/>
            <a:ext cx="452999" cy="487799"/>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9" name="Shape 139"/>
          <p:cNvSpPr/>
          <p:nvPr/>
        </p:nvSpPr>
        <p:spPr>
          <a:xfrm>
            <a:off x="7960875" y="4564750"/>
            <a:ext cx="452999" cy="487799"/>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0" name="Shape 140"/>
          <p:cNvSpPr/>
          <p:nvPr/>
        </p:nvSpPr>
        <p:spPr>
          <a:xfrm>
            <a:off x="9319875" y="4564750"/>
            <a:ext cx="452999" cy="487799"/>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1" name="Shape 141"/>
          <p:cNvSpPr/>
          <p:nvPr/>
        </p:nvSpPr>
        <p:spPr>
          <a:xfrm>
            <a:off x="8866875" y="4564750"/>
            <a:ext cx="452999" cy="487799"/>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2" name="Shape 142"/>
          <p:cNvSpPr/>
          <p:nvPr/>
        </p:nvSpPr>
        <p:spPr>
          <a:xfrm>
            <a:off x="8413875" y="4564750"/>
            <a:ext cx="452999" cy="487799"/>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3" name="Shape 143"/>
          <p:cNvSpPr/>
          <p:nvPr/>
        </p:nvSpPr>
        <p:spPr>
          <a:xfrm>
            <a:off x="10025500" y="4564750"/>
            <a:ext cx="452999" cy="487799"/>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4" name="Shape 144"/>
          <p:cNvSpPr/>
          <p:nvPr/>
        </p:nvSpPr>
        <p:spPr>
          <a:xfrm>
            <a:off x="10931500" y="4564750"/>
            <a:ext cx="452999" cy="487799"/>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5" name="Shape 145"/>
          <p:cNvSpPr/>
          <p:nvPr/>
        </p:nvSpPr>
        <p:spPr>
          <a:xfrm>
            <a:off x="10478500" y="4564750"/>
            <a:ext cx="452999" cy="487799"/>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6" name="Shape 146"/>
          <p:cNvSpPr/>
          <p:nvPr/>
        </p:nvSpPr>
        <p:spPr>
          <a:xfrm>
            <a:off x="11384500" y="4564750"/>
            <a:ext cx="452999" cy="487799"/>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7" name="Shape 147"/>
          <p:cNvSpPr/>
          <p:nvPr/>
        </p:nvSpPr>
        <p:spPr>
          <a:xfrm>
            <a:off x="3831625" y="5344175"/>
            <a:ext cx="452999" cy="487799"/>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8" name="Shape 148"/>
          <p:cNvSpPr/>
          <p:nvPr/>
        </p:nvSpPr>
        <p:spPr>
          <a:xfrm>
            <a:off x="4284625" y="5344175"/>
            <a:ext cx="452999" cy="487799"/>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9" name="Shape 149"/>
          <p:cNvSpPr/>
          <p:nvPr/>
        </p:nvSpPr>
        <p:spPr>
          <a:xfrm>
            <a:off x="5190625" y="5344175"/>
            <a:ext cx="452999" cy="487799"/>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50" name="Shape 150"/>
          <p:cNvSpPr/>
          <p:nvPr/>
        </p:nvSpPr>
        <p:spPr>
          <a:xfrm>
            <a:off x="4737625" y="5344175"/>
            <a:ext cx="452999" cy="487799"/>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51" name="Shape 151"/>
          <p:cNvSpPr/>
          <p:nvPr/>
        </p:nvSpPr>
        <p:spPr>
          <a:xfrm>
            <a:off x="5896250" y="5344175"/>
            <a:ext cx="452999" cy="487799"/>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52" name="Shape 152"/>
          <p:cNvSpPr/>
          <p:nvPr/>
        </p:nvSpPr>
        <p:spPr>
          <a:xfrm>
            <a:off x="6349250" y="5344175"/>
            <a:ext cx="452999" cy="487799"/>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53" name="Shape 153"/>
          <p:cNvSpPr/>
          <p:nvPr/>
        </p:nvSpPr>
        <p:spPr>
          <a:xfrm>
            <a:off x="7255250" y="5344175"/>
            <a:ext cx="452999" cy="487799"/>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54" name="Shape 154"/>
          <p:cNvSpPr/>
          <p:nvPr/>
        </p:nvSpPr>
        <p:spPr>
          <a:xfrm>
            <a:off x="6802250" y="5344175"/>
            <a:ext cx="452999" cy="487799"/>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55" name="Shape 155"/>
          <p:cNvSpPr/>
          <p:nvPr/>
        </p:nvSpPr>
        <p:spPr>
          <a:xfrm>
            <a:off x="7960875" y="5344175"/>
            <a:ext cx="452999" cy="487799"/>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56" name="Shape 156"/>
          <p:cNvSpPr/>
          <p:nvPr/>
        </p:nvSpPr>
        <p:spPr>
          <a:xfrm>
            <a:off x="9319875" y="5344175"/>
            <a:ext cx="452999" cy="487799"/>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57" name="Shape 157"/>
          <p:cNvSpPr/>
          <p:nvPr/>
        </p:nvSpPr>
        <p:spPr>
          <a:xfrm>
            <a:off x="8866875" y="5344175"/>
            <a:ext cx="452999" cy="487799"/>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58" name="Shape 158"/>
          <p:cNvSpPr/>
          <p:nvPr/>
        </p:nvSpPr>
        <p:spPr>
          <a:xfrm>
            <a:off x="8413875" y="5344175"/>
            <a:ext cx="452999" cy="487799"/>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59" name="Shape 159"/>
          <p:cNvSpPr/>
          <p:nvPr/>
        </p:nvSpPr>
        <p:spPr>
          <a:xfrm>
            <a:off x="10025500" y="5344175"/>
            <a:ext cx="452999" cy="487799"/>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60" name="Shape 160"/>
          <p:cNvSpPr/>
          <p:nvPr/>
        </p:nvSpPr>
        <p:spPr>
          <a:xfrm>
            <a:off x="10931500" y="5344175"/>
            <a:ext cx="452999" cy="487799"/>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61" name="Shape 161"/>
          <p:cNvSpPr/>
          <p:nvPr/>
        </p:nvSpPr>
        <p:spPr>
          <a:xfrm>
            <a:off x="10478500" y="5344175"/>
            <a:ext cx="452999" cy="487799"/>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62" name="Shape 162"/>
          <p:cNvSpPr/>
          <p:nvPr/>
        </p:nvSpPr>
        <p:spPr>
          <a:xfrm>
            <a:off x="11384500" y="5344175"/>
            <a:ext cx="452999" cy="487799"/>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Mangler Function</a:t>
            </a:r>
          </a:p>
        </p:txBody>
      </p:sp>
      <p:sp>
        <p:nvSpPr>
          <p:cNvPr id="169" name="Shape 169"/>
          <p:cNvSpPr txBox="1">
            <a:spLocks noGrp="1"/>
          </p:cNvSpPr>
          <p:nvPr>
            <p:ph type="body" idx="1"/>
          </p:nvPr>
        </p:nvSpPr>
        <p:spPr>
          <a:xfrm>
            <a:off x="812241" y="1371600"/>
            <a:ext cx="10363200" cy="4904699"/>
          </a:xfrm>
          <a:prstGeom prst="rect">
            <a:avLst/>
          </a:prstGeom>
        </p:spPr>
        <p:txBody>
          <a:bodyPr lIns="117825" tIns="117825" rIns="117825" bIns="117825" anchor="t" anchorCtr="0">
            <a:noAutofit/>
          </a:bodyPr>
          <a:lstStyle/>
          <a:p>
            <a:pPr rtl="0">
              <a:spcBef>
                <a:spcPts val="0"/>
              </a:spcBef>
              <a:buNone/>
            </a:pPr>
            <a:r>
              <a:rPr lang="en-US"/>
              <a:t> </a:t>
            </a:r>
          </a:p>
          <a:p>
            <a:pPr marL="190500" lvl="0" indent="0" rtl="0">
              <a:spcBef>
                <a:spcPts val="0"/>
              </a:spcBef>
              <a:buNone/>
            </a:pPr>
            <a:endParaRPr/>
          </a:p>
        </p:txBody>
      </p:sp>
      <p:pic>
        <p:nvPicPr>
          <p:cNvPr id="170" name="Shape 170"/>
          <p:cNvPicPr preferRelativeResize="0"/>
          <p:nvPr/>
        </p:nvPicPr>
        <p:blipFill>
          <a:blip r:embed="rId3">
            <a:alphaModFix/>
          </a:blip>
          <a:stretch>
            <a:fillRect/>
          </a:stretch>
        </p:blipFill>
        <p:spPr>
          <a:xfrm>
            <a:off x="933450" y="1283850"/>
            <a:ext cx="10325100" cy="521970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812241" y="8471"/>
            <a:ext cx="10363200" cy="1143000"/>
          </a:xfrm>
          <a:prstGeom prst="rect">
            <a:avLst/>
          </a:prstGeom>
        </p:spPr>
        <p:txBody>
          <a:bodyPr lIns="117825" tIns="117825" rIns="117825" bIns="117825" anchor="ctr" anchorCtr="0">
            <a:noAutofit/>
          </a:bodyPr>
          <a:lstStyle/>
          <a:p>
            <a:pPr lvl="0" rtl="0">
              <a:spcBef>
                <a:spcPts val="0"/>
              </a:spcBef>
              <a:buNone/>
            </a:pPr>
            <a:r>
              <a:rPr lang="en-US" dirty="0"/>
              <a:t>S</a:t>
            </a:r>
            <a:r>
              <a:rPr lang="en-US" dirty="0">
                <a:solidFill>
                  <a:srgbClr val="9B37AA"/>
                </a:solidFill>
              </a:rPr>
              <a:t>-Box (Substitute and Shrink)</a:t>
            </a:r>
          </a:p>
        </p:txBody>
      </p:sp>
      <p:sp>
        <p:nvSpPr>
          <p:cNvPr id="177" name="Shape 177"/>
          <p:cNvSpPr txBox="1">
            <a:spLocks noGrp="1"/>
          </p:cNvSpPr>
          <p:nvPr>
            <p:ph type="body" idx="1"/>
          </p:nvPr>
        </p:nvSpPr>
        <p:spPr>
          <a:xfrm>
            <a:off x="812241" y="1371600"/>
            <a:ext cx="10363200" cy="4904699"/>
          </a:xfrm>
          <a:prstGeom prst="rect">
            <a:avLst/>
          </a:prstGeom>
        </p:spPr>
        <p:txBody>
          <a:bodyPr lIns="117825" tIns="117825" rIns="117825" bIns="117825" anchor="t" anchorCtr="0">
            <a:noAutofit/>
          </a:bodyPr>
          <a:lstStyle/>
          <a:p>
            <a:pPr marL="190500" lvl="0" indent="0" rtl="0">
              <a:spcBef>
                <a:spcPts val="0"/>
              </a:spcBef>
              <a:buNone/>
            </a:pPr>
            <a:r>
              <a:rPr lang="en-US"/>
              <a:t> </a:t>
            </a:r>
          </a:p>
        </p:txBody>
      </p:sp>
      <p:pic>
        <p:nvPicPr>
          <p:cNvPr id="178" name="Shape 178"/>
          <p:cNvPicPr preferRelativeResize="0"/>
          <p:nvPr/>
        </p:nvPicPr>
        <p:blipFill>
          <a:blip r:embed="rId3">
            <a:alphaModFix/>
          </a:blip>
          <a:stretch>
            <a:fillRect/>
          </a:stretch>
        </p:blipFill>
        <p:spPr>
          <a:xfrm>
            <a:off x="1355900" y="1237562"/>
            <a:ext cx="9420225" cy="5038725"/>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title"/>
          </p:nvPr>
        </p:nvSpPr>
        <p:spPr>
          <a:xfrm>
            <a:off x="2659269" y="670503"/>
            <a:ext cx="3203999" cy="1143000"/>
          </a:xfrm>
          <a:prstGeom prst="rect">
            <a:avLst/>
          </a:prstGeom>
        </p:spPr>
        <p:txBody>
          <a:bodyPr lIns="117825" tIns="117825" rIns="117825" bIns="117825" anchor="ctr" anchorCtr="0">
            <a:noAutofit/>
          </a:bodyPr>
          <a:lstStyle/>
          <a:p>
            <a:pPr lvl="0" algn="l" rtl="0">
              <a:spcBef>
                <a:spcPts val="0"/>
              </a:spcBef>
              <a:buNone/>
            </a:pPr>
            <a:r>
              <a:rPr lang="en-US" dirty="0">
                <a:solidFill>
                  <a:srgbClr val="9B37AA"/>
                </a:solidFill>
              </a:rPr>
              <a:t>S-Box Quiz</a:t>
            </a:r>
          </a:p>
        </p:txBody>
      </p:sp>
      <p:sp>
        <p:nvSpPr>
          <p:cNvPr id="185" name="Shape 185"/>
          <p:cNvSpPr txBox="1">
            <a:spLocks noGrp="1"/>
          </p:cNvSpPr>
          <p:nvPr>
            <p:ph type="body" idx="1"/>
          </p:nvPr>
        </p:nvSpPr>
        <p:spPr>
          <a:xfrm>
            <a:off x="6254950" y="4950400"/>
            <a:ext cx="2830200" cy="1243499"/>
          </a:xfrm>
          <a:prstGeom prst="rect">
            <a:avLst/>
          </a:prstGeom>
        </p:spPr>
        <p:txBody>
          <a:bodyPr lIns="117825" tIns="117825" rIns="117825" bIns="117825" anchor="t" anchorCtr="0">
            <a:noAutofit/>
          </a:bodyPr>
          <a:lstStyle/>
          <a:p>
            <a:pPr marL="0" lvl="0" indent="0" rtl="0">
              <a:lnSpc>
                <a:spcPct val="100000"/>
              </a:lnSpc>
              <a:spcBef>
                <a:spcPts val="0"/>
              </a:spcBef>
              <a:buClr>
                <a:schemeClr val="dk1"/>
              </a:buClr>
              <a:buFont typeface="Arial"/>
              <a:buNone/>
            </a:pPr>
            <a:endParaRPr sz="3000">
              <a:solidFill>
                <a:schemeClr val="dk1"/>
              </a:solidFill>
            </a:endParaRPr>
          </a:p>
          <a:p>
            <a:pPr marL="0" lvl="0" indent="0" rtl="0">
              <a:lnSpc>
                <a:spcPct val="100000"/>
              </a:lnSpc>
              <a:spcBef>
                <a:spcPts val="0"/>
              </a:spcBef>
              <a:buClr>
                <a:schemeClr val="dk1"/>
              </a:buClr>
              <a:buSzPct val="36666"/>
              <a:buFont typeface="Arial"/>
              <a:buNone/>
            </a:pPr>
            <a:r>
              <a:rPr lang="en-US" sz="3000" b="1">
                <a:solidFill>
                  <a:srgbClr val="4E75A8"/>
                </a:solidFill>
              </a:rPr>
              <a:t>Output: </a:t>
            </a:r>
          </a:p>
        </p:txBody>
      </p:sp>
      <p:pic>
        <p:nvPicPr>
          <p:cNvPr id="186" name="Shape 186"/>
          <p:cNvPicPr preferRelativeResize="0"/>
          <p:nvPr/>
        </p:nvPicPr>
        <p:blipFill>
          <a:blip r:embed="rId3">
            <a:alphaModFix/>
          </a:blip>
          <a:stretch>
            <a:fillRect/>
          </a:stretch>
        </p:blipFill>
        <p:spPr>
          <a:xfrm>
            <a:off x="889421" y="501646"/>
            <a:ext cx="1617449" cy="1785496"/>
          </a:xfrm>
          <a:prstGeom prst="rect">
            <a:avLst/>
          </a:prstGeom>
          <a:noFill/>
          <a:ln>
            <a:noFill/>
          </a:ln>
        </p:spPr>
      </p:pic>
      <p:sp>
        <p:nvSpPr>
          <p:cNvPr id="187" name="Shape 187"/>
          <p:cNvSpPr txBox="1"/>
          <p:nvPr/>
        </p:nvSpPr>
        <p:spPr>
          <a:xfrm>
            <a:off x="2000550" y="5116350"/>
            <a:ext cx="2585699" cy="1243499"/>
          </a:xfrm>
          <a:prstGeom prst="rect">
            <a:avLst/>
          </a:prstGeom>
          <a:noFill/>
          <a:ln>
            <a:noFill/>
          </a:ln>
        </p:spPr>
        <p:txBody>
          <a:bodyPr lIns="91425" tIns="91425" rIns="91425" bIns="91425" anchor="ctr" anchorCtr="0">
            <a:noAutofit/>
          </a:bodyPr>
          <a:lstStyle/>
          <a:p>
            <a:pPr lvl="0" rtl="0">
              <a:spcBef>
                <a:spcPts val="0"/>
              </a:spcBef>
              <a:buNone/>
            </a:pPr>
            <a:r>
              <a:rPr lang="en-US" sz="3000" b="1">
                <a:solidFill>
                  <a:srgbClr val="4E75A8"/>
                </a:solidFill>
                <a:latin typeface="Gloria Hallelujah"/>
                <a:ea typeface="Gloria Hallelujah"/>
                <a:cs typeface="Gloria Hallelujah"/>
                <a:sym typeface="Gloria Hallelujah"/>
              </a:rPr>
              <a:t>Input:</a:t>
            </a:r>
            <a:r>
              <a:rPr lang="en-US" sz="3000">
                <a:solidFill>
                  <a:schemeClr val="dk1"/>
                </a:solidFill>
                <a:latin typeface="Gloria Hallelujah"/>
                <a:ea typeface="Gloria Hallelujah"/>
                <a:cs typeface="Gloria Hallelujah"/>
                <a:sym typeface="Gloria Hallelujah"/>
              </a:rPr>
              <a:t> 011011 </a:t>
            </a:r>
          </a:p>
        </p:txBody>
      </p:sp>
      <p:sp>
        <p:nvSpPr>
          <p:cNvPr id="188" name="Shape 188"/>
          <p:cNvSpPr txBox="1"/>
          <p:nvPr/>
        </p:nvSpPr>
        <p:spPr>
          <a:xfrm>
            <a:off x="2703100" y="1496275"/>
            <a:ext cx="8265000" cy="1243499"/>
          </a:xfrm>
          <a:prstGeom prst="rect">
            <a:avLst/>
          </a:prstGeom>
          <a:noFill/>
          <a:ln>
            <a:noFill/>
          </a:ln>
        </p:spPr>
        <p:txBody>
          <a:bodyPr lIns="91425" tIns="91425" rIns="91425" bIns="91425" anchor="ctr" anchorCtr="0">
            <a:noAutofit/>
          </a:bodyPr>
          <a:lstStyle/>
          <a:p>
            <a:pPr lvl="0" rtl="0">
              <a:spcBef>
                <a:spcPts val="0"/>
              </a:spcBef>
              <a:buClr>
                <a:schemeClr val="dk1"/>
              </a:buClr>
              <a:buSzPct val="25000"/>
              <a:buFont typeface="Arial"/>
              <a:buNone/>
            </a:pPr>
            <a:r>
              <a:rPr lang="en-US" sz="3000" b="1">
                <a:solidFill>
                  <a:srgbClr val="6B9462"/>
                </a:solidFill>
                <a:latin typeface="Gloria Hallelujah"/>
                <a:ea typeface="Gloria Hallelujah"/>
                <a:cs typeface="Gloria Hallelujah"/>
                <a:sym typeface="Gloria Hallelujah"/>
              </a:rPr>
              <a:t>For the given input, determine the output.</a:t>
            </a:r>
          </a:p>
          <a:p>
            <a:pPr lvl="0" rtl="0">
              <a:spcBef>
                <a:spcPts val="0"/>
              </a:spcBef>
              <a:buNone/>
            </a:pPr>
            <a:endParaRPr sz="3000" b="1">
              <a:solidFill>
                <a:srgbClr val="6B9462"/>
              </a:solidFill>
              <a:latin typeface="Gloria Hallelujah"/>
              <a:ea typeface="Gloria Hallelujah"/>
              <a:cs typeface="Gloria Hallelujah"/>
              <a:sym typeface="Gloria Hallelujah"/>
            </a:endParaRPr>
          </a:p>
        </p:txBody>
      </p:sp>
      <p:sp>
        <p:nvSpPr>
          <p:cNvPr id="189" name="Shape 189"/>
          <p:cNvSpPr/>
          <p:nvPr/>
        </p:nvSpPr>
        <p:spPr>
          <a:xfrm>
            <a:off x="7984025" y="5412750"/>
            <a:ext cx="2245199" cy="650700"/>
          </a:xfrm>
          <a:prstGeom prst="rect">
            <a:avLst/>
          </a:prstGeom>
          <a:noFill/>
          <a:ln w="38100" cap="flat" cmpd="sng">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pic>
        <p:nvPicPr>
          <p:cNvPr id="190" name="Shape 190"/>
          <p:cNvPicPr preferRelativeResize="0"/>
          <p:nvPr/>
        </p:nvPicPr>
        <p:blipFill>
          <a:blip r:embed="rId4">
            <a:alphaModFix/>
          </a:blip>
          <a:stretch>
            <a:fillRect/>
          </a:stretch>
        </p:blipFill>
        <p:spPr>
          <a:xfrm>
            <a:off x="682437" y="2707812"/>
            <a:ext cx="10887075" cy="2371725"/>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lnSpc>
                <a:spcPct val="100000"/>
              </a:lnSpc>
              <a:spcBef>
                <a:spcPts val="0"/>
              </a:spcBef>
              <a:buNone/>
            </a:pPr>
            <a:r>
              <a:rPr lang="en-US">
                <a:solidFill>
                  <a:srgbClr val="9B37AA"/>
                </a:solidFill>
              </a:rPr>
              <a:t>Security of DES</a:t>
            </a:r>
          </a:p>
        </p:txBody>
      </p:sp>
      <p:sp>
        <p:nvSpPr>
          <p:cNvPr id="197" name="Shape 197"/>
          <p:cNvSpPr txBox="1">
            <a:spLocks noGrp="1"/>
          </p:cNvSpPr>
          <p:nvPr>
            <p:ph type="body" idx="1"/>
          </p:nvPr>
        </p:nvSpPr>
        <p:spPr>
          <a:xfrm>
            <a:off x="3358575" y="1371600"/>
            <a:ext cx="8126699" cy="4755000"/>
          </a:xfrm>
          <a:prstGeom prst="rect">
            <a:avLst/>
          </a:prstGeom>
        </p:spPr>
        <p:txBody>
          <a:bodyPr lIns="117825" tIns="117825" rIns="117825" bIns="117825" anchor="t" anchorCtr="0">
            <a:noAutofit/>
          </a:bodyPr>
          <a:lstStyle/>
          <a:p>
            <a:pPr marL="342900" lvl="0" indent="-190500" rtl="0">
              <a:lnSpc>
                <a:spcPct val="100000"/>
              </a:lnSpc>
              <a:spcBef>
                <a:spcPts val="0"/>
              </a:spcBef>
              <a:buClr>
                <a:schemeClr val="dk1"/>
              </a:buClr>
              <a:buSzPct val="100000"/>
              <a:buFont typeface="Gloria Hallelujah"/>
            </a:pPr>
            <a:r>
              <a:rPr lang="en-US" sz="2800" b="1">
                <a:solidFill>
                  <a:srgbClr val="6B9462"/>
                </a:solidFill>
              </a:rPr>
              <a:t>Key space is too small</a:t>
            </a:r>
            <a:r>
              <a:rPr lang="en-US" sz="2800">
                <a:solidFill>
                  <a:schemeClr val="dk1"/>
                </a:solidFill>
              </a:rPr>
              <a:t> (2</a:t>
            </a:r>
            <a:r>
              <a:rPr lang="en-US" sz="2800" baseline="30000">
                <a:solidFill>
                  <a:schemeClr val="dk1"/>
                </a:solidFill>
              </a:rPr>
              <a:t>56</a:t>
            </a:r>
            <a:r>
              <a:rPr lang="en-US" sz="2800">
                <a:solidFill>
                  <a:schemeClr val="dk1"/>
                </a:solidFill>
              </a:rPr>
              <a:t> keys)</a:t>
            </a:r>
          </a:p>
          <a:p>
            <a:pPr marL="742950" lvl="1" indent="-152400" rtl="0">
              <a:lnSpc>
                <a:spcPct val="100000"/>
              </a:lnSpc>
              <a:spcBef>
                <a:spcPts val="560"/>
              </a:spcBef>
              <a:buClr>
                <a:schemeClr val="dk1"/>
              </a:buClr>
              <a:buSzPct val="100000"/>
              <a:buFont typeface="Gloria Hallelujah"/>
            </a:pPr>
            <a:r>
              <a:rPr lang="en-US" sz="2800">
                <a:solidFill>
                  <a:schemeClr val="dk1"/>
                </a:solidFill>
              </a:rPr>
              <a:t>Exhaustive key search relative easy with today’s computers</a:t>
            </a:r>
          </a:p>
          <a:p>
            <a:pPr marL="457200" lvl="0" indent="0" rtl="0">
              <a:lnSpc>
                <a:spcPct val="100000"/>
              </a:lnSpc>
              <a:spcBef>
                <a:spcPts val="560"/>
              </a:spcBef>
              <a:buNone/>
            </a:pPr>
            <a:endParaRPr sz="2800">
              <a:solidFill>
                <a:schemeClr val="dk1"/>
              </a:solidFill>
            </a:endParaRPr>
          </a:p>
          <a:p>
            <a:pPr marL="342900" lvl="0" indent="-190500" rtl="0">
              <a:lnSpc>
                <a:spcPct val="100000"/>
              </a:lnSpc>
              <a:spcBef>
                <a:spcPts val="640"/>
              </a:spcBef>
              <a:buClr>
                <a:srgbClr val="6B9462"/>
              </a:buClr>
              <a:buSzPct val="100000"/>
              <a:buFont typeface="Gloria Hallelujah"/>
            </a:pPr>
            <a:r>
              <a:rPr lang="en-US" sz="2800" b="1">
                <a:solidFill>
                  <a:srgbClr val="6B9462"/>
                </a:solidFill>
              </a:rPr>
              <a:t>S-box design criteria have been kept secret</a:t>
            </a:r>
          </a:p>
          <a:p>
            <a:pPr marL="0" lvl="0" indent="0" rtl="0">
              <a:lnSpc>
                <a:spcPct val="100000"/>
              </a:lnSpc>
              <a:spcBef>
                <a:spcPts val="640"/>
              </a:spcBef>
              <a:buNone/>
            </a:pPr>
            <a:endParaRPr sz="2800" b="1">
              <a:solidFill>
                <a:srgbClr val="6B9462"/>
              </a:solidFill>
            </a:endParaRPr>
          </a:p>
          <a:p>
            <a:pPr marL="342900" lvl="0" indent="-190500" rtl="0">
              <a:lnSpc>
                <a:spcPct val="100000"/>
              </a:lnSpc>
              <a:spcBef>
                <a:spcPts val="640"/>
              </a:spcBef>
              <a:buClr>
                <a:schemeClr val="dk1"/>
              </a:buClr>
              <a:buSzPct val="100000"/>
              <a:buFont typeface="Gloria Hallelujah"/>
            </a:pPr>
            <a:r>
              <a:rPr lang="en-US" sz="2800" b="1">
                <a:solidFill>
                  <a:srgbClr val="6B9462"/>
                </a:solidFill>
              </a:rPr>
              <a:t>Highly resistant</a:t>
            </a:r>
            <a:r>
              <a:rPr lang="en-US" sz="2800">
                <a:solidFill>
                  <a:schemeClr val="dk1"/>
                </a:solidFill>
              </a:rPr>
              <a:t> to cryptanalysis techniques published years after DES</a:t>
            </a:r>
          </a:p>
        </p:txBody>
      </p:sp>
      <p:pic>
        <p:nvPicPr>
          <p:cNvPr id="198" name="Shape 198"/>
          <p:cNvPicPr preferRelativeResize="0"/>
          <p:nvPr/>
        </p:nvPicPr>
        <p:blipFill>
          <a:blip r:embed="rId3">
            <a:alphaModFix/>
          </a:blip>
          <a:stretch>
            <a:fillRect/>
          </a:stretch>
        </p:blipFill>
        <p:spPr>
          <a:xfrm>
            <a:off x="710974" y="1749500"/>
            <a:ext cx="2115449" cy="2311875"/>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a:off x="812241" y="110069"/>
            <a:ext cx="10363200" cy="1143000"/>
          </a:xfrm>
          <a:prstGeom prst="rect">
            <a:avLst/>
          </a:prstGeom>
        </p:spPr>
        <p:txBody>
          <a:bodyPr lIns="117825" tIns="117825" rIns="117825" bIns="117825" anchor="ctr" anchorCtr="0">
            <a:noAutofit/>
          </a:bodyPr>
          <a:lstStyle/>
          <a:p>
            <a:pPr lvl="0" rtl="0">
              <a:lnSpc>
                <a:spcPct val="100000"/>
              </a:lnSpc>
              <a:spcBef>
                <a:spcPts val="0"/>
              </a:spcBef>
              <a:buNone/>
            </a:pPr>
            <a:r>
              <a:rPr lang="en-US" dirty="0"/>
              <a:t>Triple DES</a:t>
            </a:r>
          </a:p>
        </p:txBody>
      </p:sp>
      <p:sp>
        <p:nvSpPr>
          <p:cNvPr id="205" name="Shape 205"/>
          <p:cNvSpPr txBox="1"/>
          <p:nvPr/>
        </p:nvSpPr>
        <p:spPr>
          <a:xfrm>
            <a:off x="774499" y="3819475"/>
            <a:ext cx="10924499" cy="2688299"/>
          </a:xfrm>
          <a:prstGeom prst="rect">
            <a:avLst/>
          </a:prstGeom>
          <a:noFill/>
          <a:ln>
            <a:noFill/>
          </a:ln>
        </p:spPr>
        <p:txBody>
          <a:bodyPr lIns="91425" tIns="91425" rIns="91425" bIns="91425" anchor="ctr" anchorCtr="0">
            <a:noAutofit/>
          </a:bodyPr>
          <a:lstStyle/>
          <a:p>
            <a:pPr marL="342900" lvl="0" indent="-368300" rtl="0">
              <a:spcBef>
                <a:spcPts val="0"/>
              </a:spcBef>
              <a:buClr>
                <a:schemeClr val="dk1"/>
              </a:buClr>
              <a:buSzPct val="100000"/>
              <a:buFont typeface="Gloria Hallelujah"/>
              <a:buChar char="●"/>
            </a:pPr>
            <a:r>
              <a:rPr lang="en-US" sz="2800">
                <a:solidFill>
                  <a:schemeClr val="dk1"/>
                </a:solidFill>
                <a:latin typeface="Gloria Hallelujah"/>
                <a:ea typeface="Gloria Hallelujah"/>
                <a:cs typeface="Gloria Hallelujah"/>
                <a:sym typeface="Gloria Hallelujah"/>
              </a:rPr>
              <a:t>K</a:t>
            </a:r>
            <a:r>
              <a:rPr lang="en-US" sz="2800" baseline="-25000">
                <a:solidFill>
                  <a:schemeClr val="dk1"/>
                </a:solidFill>
                <a:latin typeface="Gloria Hallelujah"/>
                <a:ea typeface="Gloria Hallelujah"/>
                <a:cs typeface="Gloria Hallelujah"/>
                <a:sym typeface="Gloria Hallelujah"/>
              </a:rPr>
              <a:t>1</a:t>
            </a:r>
            <a:r>
              <a:rPr lang="en-US" sz="2800">
                <a:solidFill>
                  <a:schemeClr val="dk1"/>
                </a:solidFill>
                <a:latin typeface="Gloria Hallelujah"/>
                <a:ea typeface="Gloria Hallelujah"/>
                <a:cs typeface="Gloria Hallelujah"/>
                <a:sym typeface="Gloria Hallelujah"/>
              </a:rPr>
              <a:t>=K</a:t>
            </a:r>
            <a:r>
              <a:rPr lang="en-US" sz="2800" baseline="-25000">
                <a:solidFill>
                  <a:schemeClr val="dk1"/>
                </a:solidFill>
                <a:latin typeface="Gloria Hallelujah"/>
                <a:ea typeface="Gloria Hallelujah"/>
                <a:cs typeface="Gloria Hallelujah"/>
                <a:sym typeface="Gloria Hallelujah"/>
              </a:rPr>
              <a:t>3</a:t>
            </a:r>
            <a:r>
              <a:rPr lang="en-US" sz="2800">
                <a:solidFill>
                  <a:schemeClr val="dk1"/>
                </a:solidFill>
                <a:latin typeface="Gloria Hallelujah"/>
                <a:ea typeface="Gloria Hallelujah"/>
                <a:cs typeface="Gloria Hallelujah"/>
                <a:sym typeface="Gloria Hallelujah"/>
              </a:rPr>
              <a:t> results in an equivalent 112-bit DES which provides a sufficient key space</a:t>
            </a:r>
          </a:p>
          <a:p>
            <a:pPr marL="342900" lvl="0" indent="-368300" rtl="0">
              <a:spcBef>
                <a:spcPts val="640"/>
              </a:spcBef>
              <a:buClr>
                <a:schemeClr val="dk1"/>
              </a:buClr>
              <a:buSzPct val="100000"/>
              <a:buFont typeface="Gloria Hallelujah"/>
              <a:buChar char="●"/>
            </a:pPr>
            <a:r>
              <a:rPr lang="en-US" sz="2800">
                <a:solidFill>
                  <a:schemeClr val="dk1"/>
                </a:solidFill>
                <a:latin typeface="Gloria Hallelujah"/>
                <a:ea typeface="Gloria Hallelujah"/>
                <a:cs typeface="Gloria Hallelujah"/>
                <a:sym typeface="Gloria Hallelujah"/>
              </a:rPr>
              <a:t>Distinct K</a:t>
            </a:r>
            <a:r>
              <a:rPr lang="en-US" sz="2800" baseline="-25000">
                <a:solidFill>
                  <a:schemeClr val="dk1"/>
                </a:solidFill>
                <a:latin typeface="Gloria Hallelujah"/>
                <a:ea typeface="Gloria Hallelujah"/>
                <a:cs typeface="Gloria Hallelujah"/>
                <a:sym typeface="Gloria Hallelujah"/>
              </a:rPr>
              <a:t>1</a:t>
            </a:r>
            <a:r>
              <a:rPr lang="en-US" sz="2800">
                <a:solidFill>
                  <a:schemeClr val="dk1"/>
                </a:solidFill>
                <a:latin typeface="Gloria Hallelujah"/>
                <a:ea typeface="Gloria Hallelujah"/>
                <a:cs typeface="Gloria Hallelujah"/>
                <a:sym typeface="Gloria Hallelujah"/>
              </a:rPr>
              <a:t>, K</a:t>
            </a:r>
            <a:r>
              <a:rPr lang="en-US" sz="2800" baseline="-25000">
                <a:solidFill>
                  <a:schemeClr val="dk1"/>
                </a:solidFill>
                <a:latin typeface="Gloria Hallelujah"/>
                <a:ea typeface="Gloria Hallelujah"/>
                <a:cs typeface="Gloria Hallelujah"/>
                <a:sym typeface="Gloria Hallelujah"/>
              </a:rPr>
              <a:t>2</a:t>
            </a:r>
            <a:r>
              <a:rPr lang="en-US" sz="2800">
                <a:solidFill>
                  <a:schemeClr val="dk1"/>
                </a:solidFill>
                <a:latin typeface="Gloria Hallelujah"/>
                <a:ea typeface="Gloria Hallelujah"/>
                <a:cs typeface="Gloria Hallelujah"/>
                <a:sym typeface="Gloria Hallelujah"/>
              </a:rPr>
              <a:t>, K</a:t>
            </a:r>
            <a:r>
              <a:rPr lang="en-US" sz="2800" baseline="-25000">
                <a:solidFill>
                  <a:schemeClr val="dk1"/>
                </a:solidFill>
                <a:latin typeface="Gloria Hallelujah"/>
                <a:ea typeface="Gloria Hallelujah"/>
                <a:cs typeface="Gloria Hallelujah"/>
                <a:sym typeface="Gloria Hallelujah"/>
              </a:rPr>
              <a:t>3</a:t>
            </a:r>
            <a:r>
              <a:rPr lang="en-US" sz="2800">
                <a:solidFill>
                  <a:schemeClr val="dk1"/>
                </a:solidFill>
                <a:latin typeface="Gloria Hallelujah"/>
                <a:ea typeface="Gloria Hallelujah"/>
                <a:cs typeface="Gloria Hallelujah"/>
                <a:sym typeface="Gloria Hallelujah"/>
              </a:rPr>
              <a:t> results in an even stronger 168-bit DES</a:t>
            </a:r>
          </a:p>
          <a:p>
            <a:pPr marL="342900" lvl="0" indent="-368300" rtl="0">
              <a:spcBef>
                <a:spcPts val="640"/>
              </a:spcBef>
              <a:buClr>
                <a:schemeClr val="dk1"/>
              </a:buClr>
              <a:buSzPct val="100000"/>
              <a:buFont typeface="Gloria Hallelujah"/>
              <a:buChar char="●"/>
            </a:pPr>
            <a:r>
              <a:rPr lang="en-US" sz="2800">
                <a:solidFill>
                  <a:schemeClr val="dk1"/>
                </a:solidFill>
                <a:latin typeface="Gloria Hallelujah"/>
                <a:ea typeface="Gloria Hallelujah"/>
                <a:cs typeface="Gloria Hallelujah"/>
                <a:sym typeface="Gloria Hallelujah"/>
              </a:rPr>
              <a:t>Can run as a single DES with K</a:t>
            </a:r>
            <a:r>
              <a:rPr lang="en-US" sz="2800" baseline="-25000">
                <a:solidFill>
                  <a:schemeClr val="dk1"/>
                </a:solidFill>
                <a:latin typeface="Gloria Hallelujah"/>
                <a:ea typeface="Gloria Hallelujah"/>
                <a:cs typeface="Gloria Hallelujah"/>
                <a:sym typeface="Gloria Hallelujah"/>
              </a:rPr>
              <a:t>1</a:t>
            </a:r>
            <a:r>
              <a:rPr lang="en-US" sz="2800">
                <a:solidFill>
                  <a:schemeClr val="dk1"/>
                </a:solidFill>
                <a:latin typeface="Gloria Hallelujah"/>
                <a:ea typeface="Gloria Hallelujah"/>
                <a:cs typeface="Gloria Hallelujah"/>
                <a:sym typeface="Gloria Hallelujah"/>
              </a:rPr>
              <a:t> = K</a:t>
            </a:r>
            <a:r>
              <a:rPr lang="en-US" sz="2800" baseline="-25000">
                <a:solidFill>
                  <a:schemeClr val="dk1"/>
                </a:solidFill>
                <a:latin typeface="Gloria Hallelujah"/>
                <a:ea typeface="Gloria Hallelujah"/>
                <a:cs typeface="Gloria Hallelujah"/>
                <a:sym typeface="Gloria Hallelujah"/>
              </a:rPr>
              <a:t>2</a:t>
            </a:r>
          </a:p>
        </p:txBody>
      </p:sp>
      <p:pic>
        <p:nvPicPr>
          <p:cNvPr id="206" name="Shape 206"/>
          <p:cNvPicPr preferRelativeResize="0"/>
          <p:nvPr/>
        </p:nvPicPr>
        <p:blipFill>
          <a:blip r:embed="rId3">
            <a:alphaModFix/>
          </a:blip>
          <a:stretch>
            <a:fillRect/>
          </a:stretch>
        </p:blipFill>
        <p:spPr>
          <a:xfrm>
            <a:off x="1183750" y="1246612"/>
            <a:ext cx="9734550" cy="2790825"/>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2715207" y="381619"/>
            <a:ext cx="2516999" cy="871499"/>
          </a:xfrm>
          <a:prstGeom prst="rect">
            <a:avLst/>
          </a:prstGeom>
        </p:spPr>
        <p:txBody>
          <a:bodyPr lIns="117825" tIns="117825" rIns="117825" bIns="117825" anchor="ctr" anchorCtr="0">
            <a:noAutofit/>
          </a:bodyPr>
          <a:lstStyle/>
          <a:p>
            <a:pPr lvl="0" algn="l" rtl="0">
              <a:spcBef>
                <a:spcPts val="0"/>
              </a:spcBef>
              <a:buNone/>
            </a:pPr>
            <a:r>
              <a:rPr lang="en-US" dirty="0">
                <a:solidFill>
                  <a:srgbClr val="9B37AA"/>
                </a:solidFill>
              </a:rPr>
              <a:t>DES Quiz</a:t>
            </a:r>
          </a:p>
        </p:txBody>
      </p:sp>
      <p:sp>
        <p:nvSpPr>
          <p:cNvPr id="213" name="Shape 213"/>
          <p:cNvSpPr txBox="1">
            <a:spLocks noGrp="1"/>
          </p:cNvSpPr>
          <p:nvPr>
            <p:ph type="body" idx="1"/>
          </p:nvPr>
        </p:nvSpPr>
        <p:spPr>
          <a:xfrm>
            <a:off x="1670400" y="2058550"/>
            <a:ext cx="10363200" cy="1131600"/>
          </a:xfrm>
          <a:prstGeom prst="rect">
            <a:avLst/>
          </a:prstGeom>
        </p:spPr>
        <p:txBody>
          <a:bodyPr lIns="117825" tIns="117825" rIns="117825" bIns="117825" anchor="t" anchorCtr="0">
            <a:noAutofit/>
          </a:bodyPr>
          <a:lstStyle/>
          <a:p>
            <a:pPr marL="0" lvl="0" indent="0" rtl="0">
              <a:lnSpc>
                <a:spcPct val="90000"/>
              </a:lnSpc>
              <a:spcBef>
                <a:spcPts val="640"/>
              </a:spcBef>
              <a:buNone/>
            </a:pPr>
            <a:r>
              <a:rPr lang="en-US" sz="3000">
                <a:solidFill>
                  <a:schemeClr val="dk1"/>
                </a:solidFill>
              </a:rPr>
              <a:t>To decrypt using DES, same algorithm is used, but with per-round keys used in the reversed order</a:t>
            </a:r>
          </a:p>
        </p:txBody>
      </p:sp>
      <p:pic>
        <p:nvPicPr>
          <p:cNvPr id="214" name="Shape 214"/>
          <p:cNvPicPr preferRelativeResize="0"/>
          <p:nvPr/>
        </p:nvPicPr>
        <p:blipFill>
          <a:blip r:embed="rId3">
            <a:alphaModFix/>
          </a:blip>
          <a:stretch>
            <a:fillRect/>
          </a:stretch>
        </p:blipFill>
        <p:spPr>
          <a:xfrm>
            <a:off x="905471" y="254896"/>
            <a:ext cx="1617449" cy="1785496"/>
          </a:xfrm>
          <a:prstGeom prst="rect">
            <a:avLst/>
          </a:prstGeom>
          <a:noFill/>
          <a:ln>
            <a:noFill/>
          </a:ln>
        </p:spPr>
      </p:pic>
      <p:sp>
        <p:nvSpPr>
          <p:cNvPr id="215" name="Shape 215"/>
          <p:cNvSpPr txBox="1"/>
          <p:nvPr/>
        </p:nvSpPr>
        <p:spPr>
          <a:xfrm>
            <a:off x="2751625" y="1035100"/>
            <a:ext cx="8094599" cy="1005299"/>
          </a:xfrm>
          <a:prstGeom prst="rect">
            <a:avLst/>
          </a:prstGeom>
          <a:noFill/>
          <a:ln>
            <a:noFill/>
          </a:ln>
        </p:spPr>
        <p:txBody>
          <a:bodyPr lIns="91425" tIns="91425" rIns="91425" bIns="91425" anchor="ctr" anchorCtr="0">
            <a:noAutofit/>
          </a:bodyPr>
          <a:lstStyle/>
          <a:p>
            <a:pPr lvl="0" rtl="0">
              <a:spcBef>
                <a:spcPts val="0"/>
              </a:spcBef>
              <a:buNone/>
            </a:pPr>
            <a:r>
              <a:rPr lang="en-US" sz="3000">
                <a:solidFill>
                  <a:srgbClr val="4E75A8"/>
                </a:solidFill>
                <a:latin typeface="Gloria Hallelujah"/>
                <a:ea typeface="Gloria Hallelujah"/>
                <a:cs typeface="Gloria Hallelujah"/>
                <a:sym typeface="Gloria Hallelujah"/>
              </a:rPr>
              <a:t>Check all the statements that are true:</a:t>
            </a:r>
          </a:p>
        </p:txBody>
      </p:sp>
      <p:sp>
        <p:nvSpPr>
          <p:cNvPr id="216" name="Shape 216"/>
          <p:cNvSpPr/>
          <p:nvPr/>
        </p:nvSpPr>
        <p:spPr>
          <a:xfrm>
            <a:off x="942500" y="2363605"/>
            <a:ext cx="650700" cy="650700"/>
          </a:xfrm>
          <a:prstGeom prst="rect">
            <a:avLst/>
          </a:prstGeom>
          <a:noFill/>
          <a:ln w="38100" cap="flat" cmpd="sng">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17" name="Shape 217"/>
          <p:cNvSpPr/>
          <p:nvPr/>
        </p:nvSpPr>
        <p:spPr>
          <a:xfrm>
            <a:off x="942500" y="3529343"/>
            <a:ext cx="650700" cy="650700"/>
          </a:xfrm>
          <a:prstGeom prst="rect">
            <a:avLst/>
          </a:prstGeom>
          <a:noFill/>
          <a:ln w="38100" cap="flat" cmpd="sng">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18" name="Shape 218"/>
          <p:cNvSpPr/>
          <p:nvPr/>
        </p:nvSpPr>
        <p:spPr>
          <a:xfrm>
            <a:off x="942500" y="4570168"/>
            <a:ext cx="650700" cy="650700"/>
          </a:xfrm>
          <a:prstGeom prst="rect">
            <a:avLst/>
          </a:prstGeom>
          <a:noFill/>
          <a:ln w="38100" cap="flat" cmpd="sng">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19" name="Shape 219"/>
          <p:cNvSpPr/>
          <p:nvPr/>
        </p:nvSpPr>
        <p:spPr>
          <a:xfrm>
            <a:off x="942500" y="5650830"/>
            <a:ext cx="650700" cy="650700"/>
          </a:xfrm>
          <a:prstGeom prst="rect">
            <a:avLst/>
          </a:prstGeom>
          <a:noFill/>
          <a:ln w="38100" cap="flat" cmpd="sng">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20" name="Shape 220"/>
          <p:cNvSpPr txBox="1"/>
          <p:nvPr/>
        </p:nvSpPr>
        <p:spPr>
          <a:xfrm>
            <a:off x="1670400" y="5540425"/>
            <a:ext cx="8880899" cy="871499"/>
          </a:xfrm>
          <a:prstGeom prst="rect">
            <a:avLst/>
          </a:prstGeom>
          <a:noFill/>
          <a:ln>
            <a:noFill/>
          </a:ln>
        </p:spPr>
        <p:txBody>
          <a:bodyPr lIns="91425" tIns="91425" rIns="91425" bIns="91425" anchor="ctr" anchorCtr="0">
            <a:noAutofit/>
          </a:bodyPr>
          <a:lstStyle/>
          <a:p>
            <a:pPr lvl="0" rtl="0">
              <a:lnSpc>
                <a:spcPct val="90000"/>
              </a:lnSpc>
              <a:spcBef>
                <a:spcPts val="640"/>
              </a:spcBef>
              <a:buNone/>
            </a:pPr>
            <a:r>
              <a:rPr lang="en-US" sz="3000">
                <a:solidFill>
                  <a:schemeClr val="dk1"/>
                </a:solidFill>
                <a:latin typeface="Gloria Hallelujah"/>
                <a:ea typeface="Gloria Hallelujah"/>
                <a:cs typeface="Gloria Hallelujah"/>
                <a:sym typeface="Gloria Hallelujah"/>
              </a:rPr>
              <a:t>The logics behind the S-boxes are well-known and verified</a:t>
            </a:r>
          </a:p>
        </p:txBody>
      </p:sp>
      <p:sp>
        <p:nvSpPr>
          <p:cNvPr id="221" name="Shape 221"/>
          <p:cNvSpPr txBox="1"/>
          <p:nvPr/>
        </p:nvSpPr>
        <p:spPr>
          <a:xfrm>
            <a:off x="1761950" y="4405925"/>
            <a:ext cx="8492400" cy="1131600"/>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Each round of DES contains both substitution and permutation operations</a:t>
            </a:r>
          </a:p>
        </p:txBody>
      </p:sp>
      <p:sp>
        <p:nvSpPr>
          <p:cNvPr id="222" name="Shape 222"/>
          <p:cNvSpPr txBox="1"/>
          <p:nvPr/>
        </p:nvSpPr>
        <p:spPr>
          <a:xfrm>
            <a:off x="1761950" y="3360050"/>
            <a:ext cx="9690600" cy="1005299"/>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With Triple DES the effective key length can be 56, 112, and 168</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lnSpc>
                <a:spcPct val="100000"/>
              </a:lnSpc>
              <a:spcBef>
                <a:spcPts val="0"/>
              </a:spcBef>
              <a:buNone/>
            </a:pPr>
            <a:r>
              <a:rPr lang="en-US">
                <a:solidFill>
                  <a:srgbClr val="9B37AA"/>
                </a:solidFill>
              </a:rPr>
              <a:t>Advanced Encryption Standard</a:t>
            </a:r>
          </a:p>
        </p:txBody>
      </p:sp>
      <p:sp>
        <p:nvSpPr>
          <p:cNvPr id="229" name="Shape 229"/>
          <p:cNvSpPr txBox="1">
            <a:spLocks noGrp="1"/>
          </p:cNvSpPr>
          <p:nvPr>
            <p:ph type="body" idx="1"/>
          </p:nvPr>
        </p:nvSpPr>
        <p:spPr>
          <a:xfrm>
            <a:off x="754650" y="1524000"/>
            <a:ext cx="10701300" cy="4904699"/>
          </a:xfrm>
          <a:prstGeom prst="rect">
            <a:avLst/>
          </a:prstGeom>
        </p:spPr>
        <p:txBody>
          <a:bodyPr lIns="117825" tIns="117825" rIns="117825" bIns="117825" anchor="t" anchorCtr="0">
            <a:noAutofit/>
          </a:bodyPr>
          <a:lstStyle/>
          <a:p>
            <a:pPr marL="342900" lvl="0" indent="-209550" rtl="0">
              <a:lnSpc>
                <a:spcPct val="90000"/>
              </a:lnSpc>
              <a:spcBef>
                <a:spcPts val="0"/>
              </a:spcBef>
              <a:buClr>
                <a:schemeClr val="dk1"/>
              </a:buClr>
              <a:buSzPct val="100000"/>
              <a:buFont typeface="Gloria Hallelujah"/>
            </a:pPr>
            <a:r>
              <a:rPr lang="en-US">
                <a:solidFill>
                  <a:schemeClr val="dk1"/>
                </a:solidFill>
              </a:rPr>
              <a:t>In 1997, the </a:t>
            </a:r>
            <a:r>
              <a:rPr lang="en-US" b="1">
                <a:solidFill>
                  <a:srgbClr val="6B9462"/>
                </a:solidFill>
              </a:rPr>
              <a:t>U.S. National Institute for Standards and Technology (NIST)</a:t>
            </a:r>
            <a:r>
              <a:rPr lang="en-US">
                <a:solidFill>
                  <a:schemeClr val="dk1"/>
                </a:solidFill>
              </a:rPr>
              <a:t> put out a public call for a replacement to DES </a:t>
            </a:r>
          </a:p>
          <a:p>
            <a:pPr marL="342900" lvl="0" indent="-209550" rtl="0">
              <a:lnSpc>
                <a:spcPct val="90000"/>
              </a:lnSpc>
              <a:spcBef>
                <a:spcPts val="560"/>
              </a:spcBef>
              <a:buClr>
                <a:schemeClr val="dk1"/>
              </a:buClr>
              <a:buSzPct val="100000"/>
              <a:buFont typeface="Gloria Hallelujah"/>
            </a:pPr>
            <a:r>
              <a:rPr lang="en-US">
                <a:solidFill>
                  <a:schemeClr val="dk1"/>
                </a:solidFill>
              </a:rPr>
              <a:t>It narrowed down the list of submissions to five finalists, and ultimately chose an algorithm (Rijndael) that is now known as the </a:t>
            </a:r>
            <a:r>
              <a:rPr lang="en-US" b="1">
                <a:solidFill>
                  <a:srgbClr val="6B9462"/>
                </a:solidFill>
              </a:rPr>
              <a:t>Advanced Encryption Standard </a:t>
            </a:r>
            <a:r>
              <a:rPr lang="en-US">
                <a:solidFill>
                  <a:srgbClr val="6B9462"/>
                </a:solidFill>
              </a:rPr>
              <a:t>(</a:t>
            </a:r>
            <a:r>
              <a:rPr lang="en-US" b="1">
                <a:solidFill>
                  <a:srgbClr val="6B9462"/>
                </a:solidFill>
              </a:rPr>
              <a:t>AES</a:t>
            </a:r>
            <a:r>
              <a:rPr lang="en-US">
                <a:solidFill>
                  <a:srgbClr val="6B9462"/>
                </a:solidFill>
              </a:rPr>
              <a:t>)</a:t>
            </a:r>
          </a:p>
          <a:p>
            <a:pPr marL="342900" lvl="0" indent="-209550" rtl="0">
              <a:lnSpc>
                <a:spcPct val="90000"/>
              </a:lnSpc>
              <a:spcBef>
                <a:spcPts val="560"/>
              </a:spcBef>
              <a:buClr>
                <a:schemeClr val="dk1"/>
              </a:buClr>
              <a:buSzPct val="100000"/>
              <a:buFont typeface="Gloria Hallelujah"/>
            </a:pPr>
            <a:r>
              <a:rPr lang="en-US">
                <a:solidFill>
                  <a:schemeClr val="dk1"/>
                </a:solidFill>
              </a:rPr>
              <a:t>New (Nov. 2001) symmetric-key NIST standard, replacing DES</a:t>
            </a:r>
          </a:p>
          <a:p>
            <a:pPr marL="342900" lvl="0" indent="-209550" rtl="0">
              <a:lnSpc>
                <a:spcPct val="90000"/>
              </a:lnSpc>
              <a:spcBef>
                <a:spcPts val="560"/>
              </a:spcBef>
              <a:buClr>
                <a:srgbClr val="6699FF"/>
              </a:buClr>
              <a:buSzPct val="100000"/>
              <a:buFont typeface="Gloria Hallelujah"/>
            </a:pPr>
            <a:r>
              <a:rPr lang="en-US" b="1">
                <a:solidFill>
                  <a:srgbClr val="6699FF"/>
                </a:solidFill>
              </a:rPr>
              <a:t>Processes data in 128 bit blocks</a:t>
            </a:r>
          </a:p>
          <a:p>
            <a:pPr marL="342900" lvl="0" indent="-209550" rtl="0">
              <a:lnSpc>
                <a:spcPct val="90000"/>
              </a:lnSpc>
              <a:spcBef>
                <a:spcPts val="560"/>
              </a:spcBef>
              <a:buClr>
                <a:srgbClr val="6699FF"/>
              </a:buClr>
              <a:buSzPct val="100000"/>
              <a:buFont typeface="Gloria Hallelujah"/>
            </a:pPr>
            <a:r>
              <a:rPr lang="en-US" b="1">
                <a:solidFill>
                  <a:srgbClr val="6699FF"/>
                </a:solidFill>
              </a:rPr>
              <a:t>Key length can be 128, 192, or 256 bits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lnSpc>
                <a:spcPct val="100000"/>
              </a:lnSpc>
              <a:spcBef>
                <a:spcPts val="0"/>
              </a:spcBef>
              <a:buNone/>
            </a:pPr>
            <a:r>
              <a:rPr lang="en-US">
                <a:solidFill>
                  <a:srgbClr val="9B37AA"/>
                </a:solidFill>
              </a:rPr>
              <a:t>Block Cipher Scheme</a:t>
            </a:r>
          </a:p>
        </p:txBody>
      </p:sp>
      <p:pic>
        <p:nvPicPr>
          <p:cNvPr id="26" name="Shape 26"/>
          <p:cNvPicPr preferRelativeResize="0"/>
          <p:nvPr/>
        </p:nvPicPr>
        <p:blipFill>
          <a:blip r:embed="rId3">
            <a:alphaModFix/>
          </a:blip>
          <a:stretch>
            <a:fillRect/>
          </a:stretch>
        </p:blipFill>
        <p:spPr>
          <a:xfrm>
            <a:off x="585775" y="1742275"/>
            <a:ext cx="11020425" cy="415290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lnSpc>
                <a:spcPct val="100000"/>
              </a:lnSpc>
              <a:spcBef>
                <a:spcPts val="0"/>
              </a:spcBef>
              <a:buNone/>
            </a:pPr>
            <a:r>
              <a:rPr lang="en-US">
                <a:solidFill>
                  <a:srgbClr val="9B37AA"/>
                </a:solidFill>
              </a:rPr>
              <a:t>Advanced Encryption Standard</a:t>
            </a:r>
          </a:p>
        </p:txBody>
      </p:sp>
      <p:pic>
        <p:nvPicPr>
          <p:cNvPr id="236" name="Shape 236"/>
          <p:cNvPicPr preferRelativeResize="0"/>
          <p:nvPr/>
        </p:nvPicPr>
        <p:blipFill>
          <a:blip r:embed="rId3">
            <a:alphaModFix/>
          </a:blip>
          <a:stretch>
            <a:fillRect/>
          </a:stretch>
        </p:blipFill>
        <p:spPr>
          <a:xfrm>
            <a:off x="308125" y="1670950"/>
            <a:ext cx="11515725" cy="440055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AES Round</a:t>
            </a:r>
          </a:p>
        </p:txBody>
      </p:sp>
      <p:sp>
        <p:nvSpPr>
          <p:cNvPr id="243" name="Shape 243"/>
          <p:cNvSpPr txBox="1">
            <a:spLocks noGrp="1"/>
          </p:cNvSpPr>
          <p:nvPr>
            <p:ph type="body" idx="1"/>
          </p:nvPr>
        </p:nvSpPr>
        <p:spPr>
          <a:xfrm>
            <a:off x="7303771" y="2758575"/>
            <a:ext cx="6172800" cy="3606000"/>
          </a:xfrm>
          <a:prstGeom prst="rect">
            <a:avLst/>
          </a:prstGeom>
        </p:spPr>
        <p:txBody>
          <a:bodyPr lIns="117825" tIns="117825" rIns="117825" bIns="117825" anchor="t" anchorCtr="0">
            <a:noAutofit/>
          </a:bodyPr>
          <a:lstStyle/>
          <a:p>
            <a:pPr lvl="0" rtl="0">
              <a:spcBef>
                <a:spcPts val="0"/>
              </a:spcBef>
              <a:buNone/>
            </a:pPr>
            <a:r>
              <a:rPr lang="en-US"/>
              <a:t> </a:t>
            </a:r>
          </a:p>
        </p:txBody>
      </p:sp>
      <p:pic>
        <p:nvPicPr>
          <p:cNvPr id="244" name="Shape 244"/>
          <p:cNvPicPr preferRelativeResize="0"/>
          <p:nvPr/>
        </p:nvPicPr>
        <p:blipFill>
          <a:blip r:embed="rId3">
            <a:alphaModFix/>
          </a:blip>
          <a:stretch>
            <a:fillRect/>
          </a:stretch>
        </p:blipFill>
        <p:spPr>
          <a:xfrm>
            <a:off x="338125" y="1438575"/>
            <a:ext cx="11515725" cy="4400550"/>
          </a:xfrm>
          <a:prstGeom prst="rect">
            <a:avLst/>
          </a:prstGeom>
          <a:noFill/>
          <a:ln>
            <a:noFill/>
          </a:ln>
        </p:spPr>
      </p:pic>
    </p:spTree>
  </p:cSld>
  <p:clrMapOvr>
    <a:masterClrMapping/>
  </p:clrMapOvr>
  <p:transition xmlns:p14="http://schemas.microsoft.com/office/powerpoint/2010/mai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Shape 250"/>
          <p:cNvSpPr txBox="1">
            <a:spLocks noGrp="1"/>
          </p:cNvSpPr>
          <p:nvPr>
            <p:ph type="body" idx="1"/>
          </p:nvPr>
        </p:nvSpPr>
        <p:spPr>
          <a:xfrm rot="1253866">
            <a:off x="577955" y="1328737"/>
            <a:ext cx="88309" cy="1449204"/>
          </a:xfrm>
          <a:prstGeom prst="rect">
            <a:avLst/>
          </a:prstGeom>
        </p:spPr>
        <p:txBody>
          <a:bodyPr lIns="117825" tIns="117825" rIns="117825" bIns="117825" anchor="t" anchorCtr="0">
            <a:noAutofit/>
          </a:bodyPr>
          <a:lstStyle/>
          <a:p>
            <a:pPr lvl="0" rtl="0">
              <a:spcBef>
                <a:spcPts val="0"/>
              </a:spcBef>
              <a:buNone/>
            </a:pPr>
            <a:r>
              <a:rPr lang="en-US"/>
              <a:t>  </a:t>
            </a:r>
          </a:p>
        </p:txBody>
      </p:sp>
      <p:pic>
        <p:nvPicPr>
          <p:cNvPr id="251" name="Shape 251"/>
          <p:cNvPicPr preferRelativeResize="0"/>
          <p:nvPr/>
        </p:nvPicPr>
        <p:blipFill>
          <a:blip r:embed="rId3">
            <a:alphaModFix/>
          </a:blip>
          <a:stretch>
            <a:fillRect/>
          </a:stretch>
        </p:blipFill>
        <p:spPr>
          <a:xfrm>
            <a:off x="862162" y="361175"/>
            <a:ext cx="9763125" cy="6000750"/>
          </a:xfrm>
          <a:prstGeom prst="rect">
            <a:avLst/>
          </a:prstGeom>
          <a:noFill/>
          <a:ln>
            <a:noFill/>
          </a:ln>
        </p:spPr>
      </p:pic>
    </p:spTree>
  </p:cSld>
  <p:clrMapOvr>
    <a:masterClrMapping/>
  </p:clrMapOvr>
  <p:transition xmlns:p14="http://schemas.microsoft.com/office/powerpoint/2010/mai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p:txBody>
          <a:bodyPr/>
          <a:lstStyle/>
          <a:p>
            <a:r>
              <a:rPr lang="en-US">
                <a:latin typeface="Times New Roman" charset="0"/>
                <a:ea typeface="MS PGothic" charset="0"/>
              </a:rPr>
              <a:t>A Stick Figure Guide to AES</a:t>
            </a:r>
          </a:p>
        </p:txBody>
      </p:sp>
      <p:sp>
        <p:nvSpPr>
          <p:cNvPr id="52226" name="Content Placeholder 2"/>
          <p:cNvSpPr>
            <a:spLocks noGrp="1"/>
          </p:cNvSpPr>
          <p:nvPr>
            <p:ph idx="1"/>
          </p:nvPr>
        </p:nvSpPr>
        <p:spPr/>
        <p:txBody>
          <a:bodyPr/>
          <a:lstStyle/>
          <a:p>
            <a:r>
              <a:rPr lang="en-US" sz="1800">
                <a:latin typeface="Times New Roman" charset="0"/>
                <a:ea typeface="MS PGothic" charset="0"/>
                <a:hlinkClick r:id="rId3"/>
              </a:rPr>
              <a:t>http://www.moserware.com/2009/09/stick-figure-guide-to-advanced.html</a:t>
            </a:r>
            <a:endParaRPr lang="en-US" sz="1800">
              <a:latin typeface="Times New Roman" charset="0"/>
              <a:ea typeface="MS PGothic" charset="0"/>
            </a:endParaRPr>
          </a:p>
        </p:txBody>
      </p:sp>
    </p:spTree>
    <p:extLst>
      <p:ext uri="{BB962C8B-B14F-4D97-AF65-F5344CB8AC3E}">
        <p14:creationId xmlns:p14="http://schemas.microsoft.com/office/powerpoint/2010/main" val="364705305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p:cNvSpPr>
            <a:spLocks noGrp="1"/>
          </p:cNvSpPr>
          <p:nvPr>
            <p:ph type="title"/>
          </p:nvPr>
        </p:nvSpPr>
        <p:spPr/>
        <p:txBody>
          <a:bodyPr/>
          <a:lstStyle/>
          <a:p>
            <a:endParaRPr lang="en-US">
              <a:latin typeface="Times New Roman" charset="0"/>
              <a:ea typeface="MS PGothic" charset="0"/>
            </a:endParaRPr>
          </a:p>
        </p:txBody>
      </p:sp>
      <p:sp>
        <p:nvSpPr>
          <p:cNvPr id="54274" name="Content Placeholder 2"/>
          <p:cNvSpPr>
            <a:spLocks noGrp="1"/>
          </p:cNvSpPr>
          <p:nvPr>
            <p:ph idx="1"/>
          </p:nvPr>
        </p:nvSpPr>
        <p:spPr/>
        <p:txBody>
          <a:bodyPr/>
          <a:lstStyle/>
          <a:p>
            <a:endParaRPr lang="en-US">
              <a:latin typeface="Times New Roman" charset="0"/>
              <a:ea typeface="MS PGothic" charset="0"/>
            </a:endParaRPr>
          </a:p>
        </p:txBody>
      </p:sp>
      <p:pic>
        <p:nvPicPr>
          <p:cNvPr id="54275" name="Picture 3" descr="aes_act_3_scene_04_initial_round_1100.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30579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p:cNvSpPr>
            <a:spLocks noGrp="1"/>
          </p:cNvSpPr>
          <p:nvPr>
            <p:ph type="title"/>
          </p:nvPr>
        </p:nvSpPr>
        <p:spPr/>
        <p:txBody>
          <a:bodyPr/>
          <a:lstStyle/>
          <a:p>
            <a:endParaRPr lang="en-US">
              <a:latin typeface="Times New Roman" charset="0"/>
              <a:ea typeface="MS PGothic" charset="0"/>
            </a:endParaRPr>
          </a:p>
        </p:txBody>
      </p:sp>
      <p:sp>
        <p:nvSpPr>
          <p:cNvPr id="56322" name="Content Placeholder 2"/>
          <p:cNvSpPr>
            <a:spLocks noGrp="1"/>
          </p:cNvSpPr>
          <p:nvPr>
            <p:ph idx="1"/>
          </p:nvPr>
        </p:nvSpPr>
        <p:spPr/>
        <p:txBody>
          <a:bodyPr/>
          <a:lstStyle/>
          <a:p>
            <a:endParaRPr lang="en-US">
              <a:latin typeface="Times New Roman" charset="0"/>
              <a:ea typeface="MS PGothic" charset="0"/>
            </a:endParaRPr>
          </a:p>
        </p:txBody>
      </p:sp>
      <p:pic>
        <p:nvPicPr>
          <p:cNvPr id="56323" name="Picture 3" descr="aes_act_3_scene_11_substitute_bytes_1100.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214074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p:cNvSpPr>
            <a:spLocks noGrp="1"/>
          </p:cNvSpPr>
          <p:nvPr>
            <p:ph type="title"/>
          </p:nvPr>
        </p:nvSpPr>
        <p:spPr/>
        <p:txBody>
          <a:bodyPr/>
          <a:lstStyle/>
          <a:p>
            <a:endParaRPr lang="en-US">
              <a:latin typeface="Times New Roman" charset="0"/>
              <a:ea typeface="MS PGothic" charset="0"/>
            </a:endParaRPr>
          </a:p>
        </p:txBody>
      </p:sp>
      <p:sp>
        <p:nvSpPr>
          <p:cNvPr id="58370" name="Content Placeholder 2"/>
          <p:cNvSpPr>
            <a:spLocks noGrp="1"/>
          </p:cNvSpPr>
          <p:nvPr>
            <p:ph idx="1"/>
          </p:nvPr>
        </p:nvSpPr>
        <p:spPr/>
        <p:txBody>
          <a:bodyPr/>
          <a:lstStyle/>
          <a:p>
            <a:endParaRPr lang="en-US">
              <a:latin typeface="Times New Roman" charset="0"/>
              <a:ea typeface="MS PGothic" charset="0"/>
            </a:endParaRPr>
          </a:p>
        </p:txBody>
      </p:sp>
      <p:pic>
        <p:nvPicPr>
          <p:cNvPr id="58371" name="Picture 3" descr="aes_act_3_scene_12_shift_rows_1100.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588718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p:cNvSpPr>
            <a:spLocks noGrp="1"/>
          </p:cNvSpPr>
          <p:nvPr>
            <p:ph type="title"/>
          </p:nvPr>
        </p:nvSpPr>
        <p:spPr/>
        <p:txBody>
          <a:bodyPr/>
          <a:lstStyle/>
          <a:p>
            <a:endParaRPr lang="en-US">
              <a:latin typeface="Times New Roman" charset="0"/>
              <a:ea typeface="MS PGothic" charset="0"/>
            </a:endParaRPr>
          </a:p>
        </p:txBody>
      </p:sp>
      <p:sp>
        <p:nvSpPr>
          <p:cNvPr id="60418" name="Content Placeholder 2"/>
          <p:cNvSpPr>
            <a:spLocks noGrp="1"/>
          </p:cNvSpPr>
          <p:nvPr>
            <p:ph idx="1"/>
          </p:nvPr>
        </p:nvSpPr>
        <p:spPr/>
        <p:txBody>
          <a:bodyPr/>
          <a:lstStyle/>
          <a:p>
            <a:endParaRPr lang="en-US">
              <a:latin typeface="Times New Roman" charset="0"/>
              <a:ea typeface="MS PGothic" charset="0"/>
            </a:endParaRPr>
          </a:p>
        </p:txBody>
      </p:sp>
      <p:pic>
        <p:nvPicPr>
          <p:cNvPr id="60419" name="Picture 3" descr="aes_act_3_scene_13_mix_columns_1100.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767814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p:cNvSpPr>
            <a:spLocks noGrp="1"/>
          </p:cNvSpPr>
          <p:nvPr>
            <p:ph type="title"/>
          </p:nvPr>
        </p:nvSpPr>
        <p:spPr/>
        <p:txBody>
          <a:bodyPr/>
          <a:lstStyle/>
          <a:p>
            <a:endParaRPr lang="en-US">
              <a:latin typeface="Times New Roman" charset="0"/>
              <a:ea typeface="MS PGothic" charset="0"/>
            </a:endParaRPr>
          </a:p>
        </p:txBody>
      </p:sp>
      <p:sp>
        <p:nvSpPr>
          <p:cNvPr id="62466" name="Content Placeholder 2"/>
          <p:cNvSpPr>
            <a:spLocks noGrp="1"/>
          </p:cNvSpPr>
          <p:nvPr>
            <p:ph idx="1"/>
          </p:nvPr>
        </p:nvSpPr>
        <p:spPr/>
        <p:txBody>
          <a:bodyPr/>
          <a:lstStyle/>
          <a:p>
            <a:endParaRPr lang="en-US">
              <a:latin typeface="Times New Roman" charset="0"/>
              <a:ea typeface="MS PGothic" charset="0"/>
            </a:endParaRPr>
          </a:p>
        </p:txBody>
      </p:sp>
      <p:pic>
        <p:nvPicPr>
          <p:cNvPr id="62467" name="Picture 4" descr="aes_act_3_scene_14_add_round_key_1100.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049250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p:cNvSpPr>
            <a:spLocks noGrp="1"/>
          </p:cNvSpPr>
          <p:nvPr>
            <p:ph type="title"/>
          </p:nvPr>
        </p:nvSpPr>
        <p:spPr/>
        <p:txBody>
          <a:bodyPr/>
          <a:lstStyle/>
          <a:p>
            <a:endParaRPr lang="en-US">
              <a:latin typeface="Times New Roman" charset="0"/>
              <a:ea typeface="MS PGothic" charset="0"/>
            </a:endParaRPr>
          </a:p>
        </p:txBody>
      </p:sp>
      <p:sp>
        <p:nvSpPr>
          <p:cNvPr id="64514" name="Content Placeholder 2"/>
          <p:cNvSpPr>
            <a:spLocks noGrp="1"/>
          </p:cNvSpPr>
          <p:nvPr>
            <p:ph idx="1"/>
          </p:nvPr>
        </p:nvSpPr>
        <p:spPr/>
        <p:txBody>
          <a:bodyPr/>
          <a:lstStyle/>
          <a:p>
            <a:endParaRPr lang="en-US">
              <a:latin typeface="Times New Roman" charset="0"/>
              <a:ea typeface="MS PGothic" charset="0"/>
            </a:endParaRPr>
          </a:p>
        </p:txBody>
      </p:sp>
      <p:pic>
        <p:nvPicPr>
          <p:cNvPr id="64515" name="Picture 3" descr="aes_act_3_scene_19_in_pictures_1100.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06002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
        <p:cNvGrpSpPr/>
        <p:nvPr/>
      </p:nvGrpSpPr>
      <p:grpSpPr>
        <a:xfrm>
          <a:off x="0" y="0"/>
          <a:ext cx="0" cy="0"/>
          <a:chOff x="0" y="0"/>
          <a:chExt cx="0" cy="0"/>
        </a:xfrm>
      </p:grpSpPr>
      <p:pic>
        <p:nvPicPr>
          <p:cNvPr id="32" name="Shape 32"/>
          <p:cNvPicPr preferRelativeResize="0"/>
          <p:nvPr/>
        </p:nvPicPr>
        <p:blipFill>
          <a:blip r:embed="rId3">
            <a:alphaModFix/>
          </a:blip>
          <a:stretch>
            <a:fillRect/>
          </a:stretch>
        </p:blipFill>
        <p:spPr>
          <a:xfrm>
            <a:off x="217925" y="1205125"/>
            <a:ext cx="3420475" cy="5000773"/>
          </a:xfrm>
          <a:prstGeom prst="rect">
            <a:avLst/>
          </a:prstGeom>
          <a:noFill/>
          <a:ln>
            <a:noFill/>
          </a:ln>
        </p:spPr>
      </p:pic>
      <p:sp>
        <p:nvSpPr>
          <p:cNvPr id="33" name="Shape 33"/>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Block Cipher Primitives</a:t>
            </a:r>
          </a:p>
        </p:txBody>
      </p:sp>
      <p:sp>
        <p:nvSpPr>
          <p:cNvPr id="34" name="Shape 34"/>
          <p:cNvSpPr txBox="1">
            <a:spLocks noGrp="1"/>
          </p:cNvSpPr>
          <p:nvPr>
            <p:ph type="body" idx="1"/>
          </p:nvPr>
        </p:nvSpPr>
        <p:spPr>
          <a:xfrm>
            <a:off x="3638400" y="1698575"/>
            <a:ext cx="7647899" cy="4707600"/>
          </a:xfrm>
          <a:prstGeom prst="rect">
            <a:avLst/>
          </a:prstGeom>
        </p:spPr>
        <p:txBody>
          <a:bodyPr lIns="117825" tIns="117825" rIns="117825" bIns="117825" anchor="t" anchorCtr="0">
            <a:noAutofit/>
          </a:bodyPr>
          <a:lstStyle/>
          <a:p>
            <a:pPr marL="0" lvl="0" indent="0" rtl="0">
              <a:lnSpc>
                <a:spcPct val="100000"/>
              </a:lnSpc>
              <a:spcBef>
                <a:spcPts val="0"/>
              </a:spcBef>
              <a:buNone/>
            </a:pPr>
            <a:r>
              <a:rPr lang="en-US" sz="3000">
                <a:solidFill>
                  <a:srgbClr val="6B9462"/>
                </a:solidFill>
              </a:rPr>
              <a:t>Confusion: </a:t>
            </a:r>
          </a:p>
          <a:p>
            <a:pPr marL="742950" lvl="1" indent="-152400" rtl="0">
              <a:lnSpc>
                <a:spcPct val="100000"/>
              </a:lnSpc>
              <a:spcBef>
                <a:spcPts val="560"/>
              </a:spcBef>
              <a:buClr>
                <a:srgbClr val="000000"/>
              </a:buClr>
              <a:buSzPct val="100000"/>
              <a:buFont typeface="Gloria Hallelujah"/>
            </a:pPr>
            <a:r>
              <a:rPr lang="en-US" sz="3000"/>
              <a:t>An encryption operation</a:t>
            </a:r>
            <a:br>
              <a:rPr lang="en-US" sz="3000"/>
            </a:br>
            <a:r>
              <a:rPr lang="en-US" sz="3000"/>
              <a:t>where the relationship between the key and ciphertext is obscured</a:t>
            </a:r>
          </a:p>
          <a:p>
            <a:pPr marL="1371600" lvl="0" indent="0" rtl="0">
              <a:lnSpc>
                <a:spcPct val="100000"/>
              </a:lnSpc>
              <a:spcBef>
                <a:spcPts val="480"/>
              </a:spcBef>
              <a:buNone/>
            </a:pPr>
            <a:endParaRPr sz="3000"/>
          </a:p>
          <a:p>
            <a:pPr marL="1600200" lvl="3" indent="-101600" rtl="0">
              <a:lnSpc>
                <a:spcPct val="100000"/>
              </a:lnSpc>
              <a:spcBef>
                <a:spcPts val="480"/>
              </a:spcBef>
              <a:buClr>
                <a:srgbClr val="000000"/>
              </a:buClr>
              <a:buSzPct val="100000"/>
              <a:buFont typeface="Gloria Hallelujah"/>
            </a:pPr>
            <a:r>
              <a:rPr lang="en-US" sz="3000"/>
              <a:t>Achieved with </a:t>
            </a:r>
            <a:r>
              <a:rPr lang="en-US" sz="3000" b="1">
                <a:solidFill>
                  <a:srgbClr val="6B9462"/>
                </a:solidFill>
              </a:rPr>
              <a:t>substitution</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p:txBody>
          <a:bodyPr/>
          <a:lstStyle/>
          <a:p>
            <a:endParaRPr lang="en-US">
              <a:latin typeface="Times New Roman" charset="0"/>
              <a:ea typeface="MS PGothic" charset="0"/>
            </a:endParaRPr>
          </a:p>
        </p:txBody>
      </p:sp>
      <p:sp>
        <p:nvSpPr>
          <p:cNvPr id="66562" name="Content Placeholder 2"/>
          <p:cNvSpPr>
            <a:spLocks noGrp="1"/>
          </p:cNvSpPr>
          <p:nvPr>
            <p:ph idx="1"/>
          </p:nvPr>
        </p:nvSpPr>
        <p:spPr/>
        <p:txBody>
          <a:bodyPr/>
          <a:lstStyle/>
          <a:p>
            <a:endParaRPr lang="en-US">
              <a:latin typeface="Times New Roman" charset="0"/>
              <a:ea typeface="MS PGothic" charset="0"/>
            </a:endParaRPr>
          </a:p>
        </p:txBody>
      </p:sp>
      <p:pic>
        <p:nvPicPr>
          <p:cNvPr id="66563" name="Picture 5" descr="aes_act_3_scene_20_decrypting_1100.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279178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Shape 257"/>
          <p:cNvSpPr txBox="1">
            <a:spLocks noGrp="1"/>
          </p:cNvSpPr>
          <p:nvPr>
            <p:ph type="title"/>
          </p:nvPr>
        </p:nvSpPr>
        <p:spPr>
          <a:xfrm>
            <a:off x="2813000" y="773400"/>
            <a:ext cx="5362500" cy="937200"/>
          </a:xfrm>
          <a:prstGeom prst="rect">
            <a:avLst/>
          </a:prstGeom>
        </p:spPr>
        <p:txBody>
          <a:bodyPr lIns="117825" tIns="117825" rIns="117825" bIns="117825" anchor="ctr" anchorCtr="0">
            <a:noAutofit/>
          </a:bodyPr>
          <a:lstStyle/>
          <a:p>
            <a:pPr lvl="0" algn="l" rtl="0">
              <a:spcBef>
                <a:spcPts val="0"/>
              </a:spcBef>
              <a:buNone/>
            </a:pPr>
            <a:r>
              <a:rPr lang="en-US">
                <a:solidFill>
                  <a:srgbClr val="9B37AA"/>
                </a:solidFill>
              </a:rPr>
              <a:t>AES Encryption Quiz</a:t>
            </a:r>
          </a:p>
        </p:txBody>
      </p:sp>
      <p:sp>
        <p:nvSpPr>
          <p:cNvPr id="258" name="Shape 258"/>
          <p:cNvSpPr txBox="1">
            <a:spLocks noGrp="1"/>
          </p:cNvSpPr>
          <p:nvPr>
            <p:ph type="body" idx="1"/>
          </p:nvPr>
        </p:nvSpPr>
        <p:spPr>
          <a:xfrm>
            <a:off x="2153525" y="2323500"/>
            <a:ext cx="9524100" cy="1255500"/>
          </a:xfrm>
          <a:prstGeom prst="rect">
            <a:avLst/>
          </a:prstGeom>
        </p:spPr>
        <p:txBody>
          <a:bodyPr lIns="117825" tIns="117825" rIns="117825" bIns="117825" anchor="t" anchorCtr="0">
            <a:noAutofit/>
          </a:bodyPr>
          <a:lstStyle/>
          <a:p>
            <a:pPr marL="0" lvl="0" indent="0" rtl="0">
              <a:lnSpc>
                <a:spcPct val="100000"/>
              </a:lnSpc>
              <a:spcBef>
                <a:spcPts val="600"/>
              </a:spcBef>
              <a:buNone/>
            </a:pPr>
            <a:r>
              <a:rPr lang="en-US" sz="3000">
                <a:solidFill>
                  <a:schemeClr val="dk1"/>
                </a:solidFill>
              </a:rPr>
              <a:t>To decrypt using AES, just run the same algorithm in the same order of operations</a:t>
            </a:r>
          </a:p>
          <a:p>
            <a:pPr marL="0" lvl="0" indent="0" rtl="0">
              <a:lnSpc>
                <a:spcPct val="100000"/>
              </a:lnSpc>
              <a:spcBef>
                <a:spcPts val="640"/>
              </a:spcBef>
              <a:buClr>
                <a:schemeClr val="dk1"/>
              </a:buClr>
              <a:buFont typeface="Arial"/>
              <a:buNone/>
            </a:pPr>
            <a:endParaRPr sz="3000">
              <a:solidFill>
                <a:schemeClr val="dk1"/>
              </a:solidFill>
            </a:endParaRPr>
          </a:p>
          <a:p>
            <a:pPr marL="0" lvl="0" indent="0" rtl="0">
              <a:spcBef>
                <a:spcPts val="0"/>
              </a:spcBef>
              <a:buNone/>
            </a:pPr>
            <a:endParaRPr sz="3000"/>
          </a:p>
        </p:txBody>
      </p:sp>
      <p:pic>
        <p:nvPicPr>
          <p:cNvPr id="259" name="Shape 259"/>
          <p:cNvPicPr preferRelativeResize="0"/>
          <p:nvPr/>
        </p:nvPicPr>
        <p:blipFill>
          <a:blip r:embed="rId3">
            <a:alphaModFix/>
          </a:blip>
          <a:stretch>
            <a:fillRect/>
          </a:stretch>
        </p:blipFill>
        <p:spPr>
          <a:xfrm>
            <a:off x="965621" y="349246"/>
            <a:ext cx="1617449" cy="1785496"/>
          </a:xfrm>
          <a:prstGeom prst="rect">
            <a:avLst/>
          </a:prstGeom>
          <a:noFill/>
          <a:ln>
            <a:noFill/>
          </a:ln>
        </p:spPr>
      </p:pic>
      <p:sp>
        <p:nvSpPr>
          <p:cNvPr id="260" name="Shape 260"/>
          <p:cNvSpPr txBox="1"/>
          <p:nvPr/>
        </p:nvSpPr>
        <p:spPr>
          <a:xfrm>
            <a:off x="2811675" y="1180500"/>
            <a:ext cx="9080999" cy="1143000"/>
          </a:xfrm>
          <a:prstGeom prst="rect">
            <a:avLst/>
          </a:prstGeom>
          <a:noFill/>
          <a:ln>
            <a:noFill/>
          </a:ln>
        </p:spPr>
        <p:txBody>
          <a:bodyPr lIns="91425" tIns="91425" rIns="91425" bIns="91425" anchor="ctr" anchorCtr="0">
            <a:noAutofit/>
          </a:bodyPr>
          <a:lstStyle/>
          <a:p>
            <a:pPr lvl="0" rtl="0">
              <a:spcBef>
                <a:spcPts val="0"/>
              </a:spcBef>
              <a:buNone/>
            </a:pPr>
            <a:r>
              <a:rPr lang="en-US" sz="3000">
                <a:solidFill>
                  <a:srgbClr val="4E75A8"/>
                </a:solidFill>
                <a:latin typeface="Gloria Hallelujah"/>
                <a:ea typeface="Gloria Hallelujah"/>
                <a:cs typeface="Gloria Hallelujah"/>
                <a:sym typeface="Gloria Hallelujah"/>
              </a:rPr>
              <a:t>Check all the statements that are true:</a:t>
            </a:r>
          </a:p>
        </p:txBody>
      </p:sp>
      <p:sp>
        <p:nvSpPr>
          <p:cNvPr id="261" name="Shape 261"/>
          <p:cNvSpPr/>
          <p:nvPr/>
        </p:nvSpPr>
        <p:spPr>
          <a:xfrm>
            <a:off x="1174150" y="5578300"/>
            <a:ext cx="650700" cy="650700"/>
          </a:xfrm>
          <a:prstGeom prst="rect">
            <a:avLst/>
          </a:prstGeom>
          <a:noFill/>
          <a:ln w="38100" cap="flat" cmpd="sng">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62" name="Shape 262"/>
          <p:cNvSpPr txBox="1"/>
          <p:nvPr/>
        </p:nvSpPr>
        <p:spPr>
          <a:xfrm>
            <a:off x="2153525" y="5537175"/>
            <a:ext cx="9995699" cy="765300"/>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AES is much more efficient than Triple DES</a:t>
            </a:r>
          </a:p>
        </p:txBody>
      </p:sp>
      <p:sp>
        <p:nvSpPr>
          <p:cNvPr id="263" name="Shape 263"/>
          <p:cNvSpPr txBox="1"/>
          <p:nvPr/>
        </p:nvSpPr>
        <p:spPr>
          <a:xfrm>
            <a:off x="2153525" y="4599700"/>
            <a:ext cx="8990399" cy="650700"/>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AES can support key length of 128, 192, 256</a:t>
            </a:r>
          </a:p>
        </p:txBody>
      </p:sp>
      <p:sp>
        <p:nvSpPr>
          <p:cNvPr id="264" name="Shape 264"/>
          <p:cNvSpPr txBox="1"/>
          <p:nvPr/>
        </p:nvSpPr>
        <p:spPr>
          <a:xfrm>
            <a:off x="2153525" y="3640150"/>
            <a:ext cx="9524100" cy="765300"/>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Each operation or stage in AES is reversible</a:t>
            </a:r>
          </a:p>
        </p:txBody>
      </p:sp>
      <p:sp>
        <p:nvSpPr>
          <p:cNvPr id="265" name="Shape 265"/>
          <p:cNvSpPr/>
          <p:nvPr/>
        </p:nvSpPr>
        <p:spPr>
          <a:xfrm>
            <a:off x="1174150" y="2642505"/>
            <a:ext cx="650700" cy="650700"/>
          </a:xfrm>
          <a:prstGeom prst="rect">
            <a:avLst/>
          </a:prstGeom>
          <a:noFill/>
          <a:ln w="38100" cap="flat" cmpd="sng">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66" name="Shape 266"/>
          <p:cNvSpPr/>
          <p:nvPr/>
        </p:nvSpPr>
        <p:spPr>
          <a:xfrm>
            <a:off x="1174150" y="3621105"/>
            <a:ext cx="650700" cy="650700"/>
          </a:xfrm>
          <a:prstGeom prst="rect">
            <a:avLst/>
          </a:prstGeom>
          <a:noFill/>
          <a:ln w="38100" cap="flat" cmpd="sng">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67" name="Shape 267"/>
          <p:cNvSpPr/>
          <p:nvPr/>
        </p:nvSpPr>
        <p:spPr>
          <a:xfrm>
            <a:off x="1174150" y="4599705"/>
            <a:ext cx="650700" cy="650700"/>
          </a:xfrm>
          <a:prstGeom prst="rect">
            <a:avLst/>
          </a:prstGeom>
          <a:noFill/>
          <a:ln w="38100" cap="flat" cmpd="sng">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Shape 273"/>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Encrypting a Large Message</a:t>
            </a:r>
          </a:p>
        </p:txBody>
      </p:sp>
      <p:sp>
        <p:nvSpPr>
          <p:cNvPr id="274" name="Shape 274"/>
          <p:cNvSpPr txBox="1">
            <a:spLocks noGrp="1"/>
          </p:cNvSpPr>
          <p:nvPr>
            <p:ph type="body" idx="1"/>
          </p:nvPr>
        </p:nvSpPr>
        <p:spPr>
          <a:xfrm>
            <a:off x="3622775" y="1953300"/>
            <a:ext cx="7986599" cy="4904699"/>
          </a:xfrm>
          <a:prstGeom prst="rect">
            <a:avLst/>
          </a:prstGeom>
        </p:spPr>
        <p:txBody>
          <a:bodyPr lIns="117825" tIns="117825" rIns="117825" bIns="117825" anchor="t" anchorCtr="0">
            <a:noAutofit/>
          </a:bodyPr>
          <a:lstStyle/>
          <a:p>
            <a:pPr marL="342900" lvl="0" indent="-190500" rtl="0">
              <a:lnSpc>
                <a:spcPct val="100000"/>
              </a:lnSpc>
              <a:spcBef>
                <a:spcPts val="0"/>
              </a:spcBef>
              <a:buClr>
                <a:srgbClr val="6B9462"/>
              </a:buClr>
              <a:buSzPct val="100000"/>
              <a:buFont typeface="Gloria Hallelujah"/>
            </a:pPr>
            <a:r>
              <a:rPr lang="en-US" sz="3000" b="1">
                <a:solidFill>
                  <a:srgbClr val="6B9462"/>
                </a:solidFill>
              </a:rPr>
              <a:t>Break a message into blocks</a:t>
            </a:r>
          </a:p>
          <a:p>
            <a:pPr marL="0" lvl="0" indent="0" rtl="0">
              <a:lnSpc>
                <a:spcPct val="100000"/>
              </a:lnSpc>
              <a:spcBef>
                <a:spcPts val="0"/>
              </a:spcBef>
              <a:buNone/>
            </a:pPr>
            <a:endParaRPr sz="3000">
              <a:solidFill>
                <a:schemeClr val="dk1"/>
              </a:solidFill>
            </a:endParaRPr>
          </a:p>
          <a:p>
            <a:pPr marL="342900" lvl="0" indent="-190500" rtl="0">
              <a:lnSpc>
                <a:spcPct val="100000"/>
              </a:lnSpc>
              <a:spcBef>
                <a:spcPts val="640"/>
              </a:spcBef>
              <a:buClr>
                <a:schemeClr val="dk1"/>
              </a:buClr>
              <a:buSzPct val="100000"/>
              <a:buFont typeface="Gloria Hallelujah"/>
            </a:pPr>
            <a:r>
              <a:rPr lang="en-US" sz="3000">
                <a:solidFill>
                  <a:schemeClr val="dk1"/>
                </a:solidFill>
              </a:rPr>
              <a:t>Apply block cipher on the blocks</a:t>
            </a:r>
          </a:p>
          <a:p>
            <a:pPr marL="0" lvl="0" indent="0" rtl="0">
              <a:lnSpc>
                <a:spcPct val="100000"/>
              </a:lnSpc>
              <a:spcBef>
                <a:spcPts val="640"/>
              </a:spcBef>
              <a:buNone/>
            </a:pPr>
            <a:endParaRPr sz="3000">
              <a:solidFill>
                <a:schemeClr val="dk1"/>
              </a:solidFill>
            </a:endParaRPr>
          </a:p>
          <a:p>
            <a:pPr marL="342900" lvl="0" indent="-190500" rtl="0">
              <a:lnSpc>
                <a:spcPct val="100000"/>
              </a:lnSpc>
              <a:spcBef>
                <a:spcPts val="640"/>
              </a:spcBef>
              <a:buClr>
                <a:srgbClr val="4E75A8"/>
              </a:buClr>
              <a:buSzPct val="100000"/>
              <a:buFont typeface="Gloria Hallelujah"/>
            </a:pPr>
            <a:r>
              <a:rPr lang="en-US" sz="3000" b="1">
                <a:solidFill>
                  <a:srgbClr val="4E75A8"/>
                </a:solidFill>
              </a:rPr>
              <a:t>Is that it?</a:t>
            </a:r>
          </a:p>
          <a:p>
            <a:pPr lvl="0" rtl="0">
              <a:spcBef>
                <a:spcPts val="0"/>
              </a:spcBef>
              <a:buNone/>
            </a:pPr>
            <a:endParaRPr sz="1200">
              <a:solidFill>
                <a:schemeClr val="dk1"/>
              </a:solidFill>
              <a:latin typeface="Arial"/>
              <a:ea typeface="Arial"/>
              <a:cs typeface="Arial"/>
              <a:sym typeface="Arial"/>
            </a:endParaRPr>
          </a:p>
        </p:txBody>
      </p:sp>
      <p:pic>
        <p:nvPicPr>
          <p:cNvPr id="275" name="Shape 275"/>
          <p:cNvPicPr preferRelativeResize="0"/>
          <p:nvPr/>
        </p:nvPicPr>
        <p:blipFill>
          <a:blip r:embed="rId3">
            <a:alphaModFix/>
          </a:blip>
          <a:stretch>
            <a:fillRect/>
          </a:stretch>
        </p:blipFill>
        <p:spPr>
          <a:xfrm>
            <a:off x="427202" y="1738850"/>
            <a:ext cx="2828675" cy="3645849"/>
          </a:xfrm>
          <a:prstGeom prst="rect">
            <a:avLst/>
          </a:prstGeom>
          <a:noFill/>
          <a:ln>
            <a:noFill/>
          </a:ln>
        </p:spPr>
      </p:pic>
    </p:spTree>
  </p:cSld>
  <p:clrMapOvr>
    <a:masterClrMapping/>
  </p:clrMapOvr>
  <p:transition xmlns:p14="http://schemas.microsoft.com/office/powerpoint/2010/mai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Shape 281"/>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Encrypting a Large Message</a:t>
            </a:r>
          </a:p>
        </p:txBody>
      </p:sp>
      <p:pic>
        <p:nvPicPr>
          <p:cNvPr id="282" name="Shape 282"/>
          <p:cNvPicPr preferRelativeResize="0"/>
          <p:nvPr/>
        </p:nvPicPr>
        <p:blipFill>
          <a:blip r:embed="rId3">
            <a:alphaModFix/>
          </a:blip>
          <a:stretch>
            <a:fillRect/>
          </a:stretch>
        </p:blipFill>
        <p:spPr>
          <a:xfrm>
            <a:off x="669400" y="1322900"/>
            <a:ext cx="10763250" cy="4572000"/>
          </a:xfrm>
          <a:prstGeom prst="rect">
            <a:avLst/>
          </a:prstGeom>
          <a:noFill/>
          <a:ln>
            <a:noFill/>
          </a:ln>
        </p:spPr>
      </p:pic>
    </p:spTree>
  </p:cSld>
  <p:clrMapOvr>
    <a:masterClrMapping/>
  </p:clrMapOvr>
  <p:transition xmlns:p14="http://schemas.microsoft.com/office/powerpoint/2010/mai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a:spcBef>
                <a:spcPts val="0"/>
              </a:spcBef>
              <a:buNone/>
            </a:pPr>
            <a:r>
              <a:rPr lang="en-US">
                <a:solidFill>
                  <a:srgbClr val="9B37AA"/>
                </a:solidFill>
              </a:rPr>
              <a:t>Encrypting a Large Message</a:t>
            </a:r>
          </a:p>
        </p:txBody>
      </p:sp>
      <p:pic>
        <p:nvPicPr>
          <p:cNvPr id="289" name="Shape 289"/>
          <p:cNvPicPr preferRelativeResize="0"/>
          <p:nvPr/>
        </p:nvPicPr>
        <p:blipFill>
          <a:blip r:embed="rId3">
            <a:alphaModFix/>
          </a:blip>
          <a:stretch>
            <a:fillRect/>
          </a:stretch>
        </p:blipFill>
        <p:spPr>
          <a:xfrm>
            <a:off x="865525" y="1474262"/>
            <a:ext cx="9696450" cy="4733925"/>
          </a:xfrm>
          <a:prstGeom prst="rect">
            <a:avLst/>
          </a:prstGeom>
          <a:noFill/>
          <a:ln>
            <a:noFill/>
          </a:ln>
        </p:spPr>
      </p:pic>
    </p:spTree>
  </p:cSld>
  <p:clrMapOvr>
    <a:masterClrMapping/>
  </p:clrMapOvr>
  <p:transition xmlns:p14="http://schemas.microsoft.com/office/powerpoint/2010/mai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Shape 295"/>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Encrypting a Large Message</a:t>
            </a:r>
          </a:p>
        </p:txBody>
      </p:sp>
      <p:sp>
        <p:nvSpPr>
          <p:cNvPr id="296" name="Shape 296"/>
          <p:cNvSpPr txBox="1">
            <a:spLocks noGrp="1"/>
          </p:cNvSpPr>
          <p:nvPr>
            <p:ph type="body" idx="1"/>
          </p:nvPr>
        </p:nvSpPr>
        <p:spPr>
          <a:xfrm>
            <a:off x="1377725" y="1428775"/>
            <a:ext cx="9644099" cy="4788599"/>
          </a:xfrm>
          <a:prstGeom prst="rect">
            <a:avLst/>
          </a:prstGeom>
        </p:spPr>
        <p:txBody>
          <a:bodyPr lIns="117825" tIns="117825" rIns="117825" bIns="117825" anchor="t" anchorCtr="0">
            <a:noAutofit/>
          </a:bodyPr>
          <a:lstStyle/>
          <a:p>
            <a:pPr marL="0" lvl="0" indent="0" rtl="0">
              <a:lnSpc>
                <a:spcPct val="100000"/>
              </a:lnSpc>
              <a:spcBef>
                <a:spcPts val="0"/>
              </a:spcBef>
              <a:buClr>
                <a:schemeClr val="dk1"/>
              </a:buClr>
              <a:buSzPct val="36666"/>
              <a:buFont typeface="Arial"/>
              <a:buNone/>
            </a:pPr>
            <a:r>
              <a:rPr lang="en-US" sz="3000" b="1">
                <a:solidFill>
                  <a:srgbClr val="85200C"/>
                </a:solidFill>
              </a:rPr>
              <a:t>ECB Problem #2</a:t>
            </a:r>
          </a:p>
          <a:p>
            <a:pPr marL="0" lvl="0" indent="0" rtl="0">
              <a:lnSpc>
                <a:spcPct val="100000"/>
              </a:lnSpc>
              <a:spcBef>
                <a:spcPts val="0"/>
              </a:spcBef>
              <a:buClr>
                <a:schemeClr val="dk1"/>
              </a:buClr>
              <a:buFont typeface="Arial"/>
              <a:buNone/>
            </a:pPr>
            <a:endParaRPr sz="3000">
              <a:solidFill>
                <a:schemeClr val="dk1"/>
              </a:solidFill>
            </a:endParaRPr>
          </a:p>
          <a:p>
            <a:pPr marL="342900" lvl="0" indent="-190500" rtl="0">
              <a:lnSpc>
                <a:spcPct val="100000"/>
              </a:lnSpc>
              <a:spcBef>
                <a:spcPts val="0"/>
              </a:spcBef>
              <a:buClr>
                <a:schemeClr val="dk1"/>
              </a:buClr>
              <a:buSzPct val="100000"/>
              <a:buFont typeface="Gloria Hallelujah"/>
            </a:pPr>
            <a:r>
              <a:rPr lang="en-US" sz="3000" b="1">
                <a:solidFill>
                  <a:srgbClr val="4E75A8"/>
                </a:solidFill>
              </a:rPr>
              <a:t>Lack the basic protection against integrity attacks </a:t>
            </a:r>
            <a:r>
              <a:rPr lang="en-US" sz="3000">
                <a:solidFill>
                  <a:schemeClr val="dk1"/>
                </a:solidFill>
              </a:rPr>
              <a:t>on the ciphertext at message level (i.e., multiple cipher blocks)</a:t>
            </a:r>
          </a:p>
          <a:p>
            <a:pPr marL="342900" lvl="0" indent="-190500" rtl="0">
              <a:lnSpc>
                <a:spcPct val="100000"/>
              </a:lnSpc>
              <a:spcBef>
                <a:spcPts val="640"/>
              </a:spcBef>
              <a:buClr>
                <a:schemeClr val="dk1"/>
              </a:buClr>
              <a:buSzPct val="100000"/>
              <a:buFont typeface="Gloria Hallelujah"/>
            </a:pPr>
            <a:r>
              <a:rPr lang="en-US" sz="3000">
                <a:solidFill>
                  <a:schemeClr val="dk1"/>
                </a:solidFill>
              </a:rPr>
              <a:t>Without additional integrity protection</a:t>
            </a:r>
          </a:p>
          <a:p>
            <a:pPr marL="1143000" lvl="2" indent="-129539" rtl="0">
              <a:lnSpc>
                <a:spcPct val="100000"/>
              </a:lnSpc>
              <a:spcBef>
                <a:spcPts val="560"/>
              </a:spcBef>
              <a:buClr>
                <a:schemeClr val="dk1"/>
              </a:buClr>
              <a:buSzPct val="100000"/>
              <a:buFont typeface="Gloria Hallelujah"/>
            </a:pPr>
            <a:r>
              <a:rPr lang="en-US" sz="3000" b="1">
                <a:solidFill>
                  <a:srgbClr val="4E75A8"/>
                </a:solidFill>
              </a:rPr>
              <a:t>cipher block substitution </a:t>
            </a:r>
            <a:r>
              <a:rPr lang="en-US" sz="3000">
                <a:solidFill>
                  <a:schemeClr val="dk1"/>
                </a:solidFill>
              </a:rPr>
              <a:t>and rearrangement attacks</a:t>
            </a:r>
          </a:p>
          <a:p>
            <a:pPr marL="1143000" lvl="2" indent="-129539" rtl="0">
              <a:lnSpc>
                <a:spcPct val="100000"/>
              </a:lnSpc>
              <a:spcBef>
                <a:spcPts val="560"/>
              </a:spcBef>
              <a:buClr>
                <a:schemeClr val="dk1"/>
              </a:buClr>
              <a:buSzPct val="100000"/>
              <a:buFont typeface="Gloria Hallelujah"/>
            </a:pPr>
            <a:r>
              <a:rPr lang="en-US" sz="3000" b="1">
                <a:solidFill>
                  <a:srgbClr val="4E75A8"/>
                </a:solidFill>
              </a:rPr>
              <a:t>fabrication </a:t>
            </a:r>
            <a:r>
              <a:rPr lang="en-US" sz="3000">
                <a:solidFill>
                  <a:schemeClr val="dk1"/>
                </a:solidFill>
              </a:rPr>
              <a:t>of specific information</a:t>
            </a:r>
          </a:p>
        </p:txBody>
      </p:sp>
    </p:spTree>
  </p:cSld>
  <p:clrMapOvr>
    <a:masterClrMapping/>
  </p:clrMapOvr>
  <p:transition xmlns:p14="http://schemas.microsoft.com/office/powerpoint/2010/mai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Shape 302"/>
          <p:cNvSpPr txBox="1">
            <a:spLocks noGrp="1"/>
          </p:cNvSpPr>
          <p:nvPr>
            <p:ph type="title"/>
          </p:nvPr>
        </p:nvSpPr>
        <p:spPr>
          <a:xfrm>
            <a:off x="812241" y="76203"/>
            <a:ext cx="10363200" cy="1143000"/>
          </a:xfrm>
          <a:prstGeom prst="rect">
            <a:avLst/>
          </a:prstGeom>
        </p:spPr>
        <p:txBody>
          <a:bodyPr lIns="117825" tIns="117825" rIns="117825" bIns="117825" anchor="ctr" anchorCtr="0">
            <a:noAutofit/>
          </a:bodyPr>
          <a:lstStyle/>
          <a:p>
            <a:pPr>
              <a:spcBef>
                <a:spcPts val="0"/>
              </a:spcBef>
              <a:buNone/>
            </a:pPr>
            <a:r>
              <a:rPr lang="en-US" dirty="0">
                <a:solidFill>
                  <a:srgbClr val="9B37AA"/>
                </a:solidFill>
              </a:rPr>
              <a:t>Encrypting a Large Message</a:t>
            </a:r>
          </a:p>
        </p:txBody>
      </p:sp>
      <p:pic>
        <p:nvPicPr>
          <p:cNvPr id="303" name="Shape 303"/>
          <p:cNvPicPr preferRelativeResize="0"/>
          <p:nvPr/>
        </p:nvPicPr>
        <p:blipFill>
          <a:blip r:embed="rId3">
            <a:alphaModFix/>
          </a:blip>
          <a:stretch>
            <a:fillRect/>
          </a:stretch>
        </p:blipFill>
        <p:spPr>
          <a:xfrm>
            <a:off x="647700" y="1212175"/>
            <a:ext cx="10896600" cy="5048250"/>
          </a:xfrm>
          <a:prstGeom prst="rect">
            <a:avLst/>
          </a:prstGeom>
          <a:noFill/>
          <a:ln>
            <a:noFill/>
          </a:ln>
        </p:spPr>
      </p:pic>
    </p:spTree>
  </p:cSld>
  <p:clrMapOvr>
    <a:masterClrMapping/>
  </p:clrMapOvr>
  <p:transition xmlns:p14="http://schemas.microsoft.com/office/powerpoint/2010/mai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Shape 309"/>
          <p:cNvSpPr txBox="1">
            <a:spLocks noGrp="1"/>
          </p:cNvSpPr>
          <p:nvPr>
            <p:ph type="title"/>
          </p:nvPr>
        </p:nvSpPr>
        <p:spPr>
          <a:xfrm>
            <a:off x="812241" y="110069"/>
            <a:ext cx="10363200" cy="1143000"/>
          </a:xfrm>
          <a:prstGeom prst="rect">
            <a:avLst/>
          </a:prstGeom>
        </p:spPr>
        <p:txBody>
          <a:bodyPr lIns="117825" tIns="117825" rIns="117825" bIns="117825" anchor="ctr" anchorCtr="0">
            <a:noAutofit/>
          </a:bodyPr>
          <a:lstStyle/>
          <a:p>
            <a:pPr lvl="0" rtl="0">
              <a:spcBef>
                <a:spcPts val="0"/>
              </a:spcBef>
              <a:buNone/>
            </a:pPr>
            <a:r>
              <a:rPr lang="en-US" dirty="0"/>
              <a:t>CBC Decryption</a:t>
            </a:r>
          </a:p>
        </p:txBody>
      </p:sp>
      <p:pic>
        <p:nvPicPr>
          <p:cNvPr id="310" name="Shape 310"/>
          <p:cNvPicPr preferRelativeResize="0"/>
          <p:nvPr/>
        </p:nvPicPr>
        <p:blipFill>
          <a:blip r:embed="rId3">
            <a:alphaModFix/>
          </a:blip>
          <a:stretch>
            <a:fillRect/>
          </a:stretch>
        </p:blipFill>
        <p:spPr>
          <a:xfrm>
            <a:off x="728662" y="1304925"/>
            <a:ext cx="10734675" cy="4248150"/>
          </a:xfrm>
          <a:prstGeom prst="rect">
            <a:avLst/>
          </a:prstGeom>
          <a:noFill/>
          <a:ln>
            <a:noFill/>
          </a:ln>
        </p:spPr>
      </p:pic>
    </p:spTree>
  </p:cSld>
  <p:clrMapOvr>
    <a:masterClrMapping/>
  </p:clrMapOvr>
  <p:transition xmlns:p14="http://schemas.microsoft.com/office/powerpoint/2010/mai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778374" y="8471"/>
            <a:ext cx="11074959" cy="1143000"/>
          </a:xfrm>
          <a:prstGeom prst="rect">
            <a:avLst/>
          </a:prstGeom>
        </p:spPr>
        <p:txBody>
          <a:bodyPr lIns="117825" tIns="117825" rIns="117825" bIns="117825" anchor="ctr" anchorCtr="0">
            <a:noAutofit/>
          </a:bodyPr>
          <a:lstStyle/>
          <a:p>
            <a:pPr lvl="0" rtl="0">
              <a:spcBef>
                <a:spcPts val="0"/>
              </a:spcBef>
              <a:buNone/>
            </a:pPr>
            <a:r>
              <a:rPr lang="en-US" dirty="0" smtClean="0"/>
              <a:t>General K-Bit Cipher Feedback Mode (CFB)</a:t>
            </a:r>
            <a:endParaRPr lang="en-US" dirty="0"/>
          </a:p>
        </p:txBody>
      </p:sp>
      <p:pic>
        <p:nvPicPr>
          <p:cNvPr id="317" name="Shape 317"/>
          <p:cNvPicPr preferRelativeResize="0"/>
          <p:nvPr/>
        </p:nvPicPr>
        <p:blipFill>
          <a:blip r:embed="rId3">
            <a:alphaModFix/>
          </a:blip>
          <a:stretch>
            <a:fillRect/>
          </a:stretch>
        </p:blipFill>
        <p:spPr>
          <a:xfrm>
            <a:off x="1509700" y="1189550"/>
            <a:ext cx="9172575" cy="4838700"/>
          </a:xfrm>
          <a:prstGeom prst="rect">
            <a:avLst/>
          </a:prstGeom>
          <a:noFill/>
          <a:ln>
            <a:noFill/>
          </a:ln>
        </p:spPr>
      </p:pic>
    </p:spTree>
  </p:cSld>
  <p:clrMapOvr>
    <a:masterClrMapping/>
  </p:clrMapOvr>
  <p:transition xmlns:p14="http://schemas.microsoft.com/office/powerpoint/2010/mai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Shape 323"/>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Protecting Message Integrity</a:t>
            </a:r>
          </a:p>
        </p:txBody>
      </p:sp>
      <p:sp>
        <p:nvSpPr>
          <p:cNvPr id="324" name="Shape 324"/>
          <p:cNvSpPr txBox="1">
            <a:spLocks noGrp="1"/>
          </p:cNvSpPr>
          <p:nvPr>
            <p:ph type="body" idx="1"/>
          </p:nvPr>
        </p:nvSpPr>
        <p:spPr>
          <a:xfrm>
            <a:off x="3234250" y="1371600"/>
            <a:ext cx="8297399" cy="4904699"/>
          </a:xfrm>
          <a:prstGeom prst="rect">
            <a:avLst/>
          </a:prstGeom>
        </p:spPr>
        <p:txBody>
          <a:bodyPr lIns="117825" tIns="117825" rIns="117825" bIns="117825" anchor="t" anchorCtr="0">
            <a:noAutofit/>
          </a:bodyPr>
          <a:lstStyle/>
          <a:p>
            <a:pPr marL="342900" lvl="0" indent="-190500" rtl="0">
              <a:lnSpc>
                <a:spcPct val="115000"/>
              </a:lnSpc>
              <a:spcBef>
                <a:spcPts val="0"/>
              </a:spcBef>
              <a:buClr>
                <a:schemeClr val="dk1"/>
              </a:buClr>
              <a:buSzPct val="100000"/>
              <a:buFont typeface="Gloria Hallelujah"/>
            </a:pPr>
            <a:r>
              <a:rPr lang="en-US" sz="3000" b="1">
                <a:solidFill>
                  <a:srgbClr val="6B9462"/>
                </a:solidFill>
              </a:rPr>
              <a:t>Only send last block of CBC</a:t>
            </a:r>
            <a:r>
              <a:rPr lang="en-US" sz="3000">
                <a:solidFill>
                  <a:schemeClr val="dk1"/>
                </a:solidFill>
              </a:rPr>
              <a:t> (CBC residue) along with the plaintext</a:t>
            </a:r>
          </a:p>
          <a:p>
            <a:pPr marL="0" lvl="0" indent="0" rtl="0">
              <a:lnSpc>
                <a:spcPct val="115000"/>
              </a:lnSpc>
              <a:spcBef>
                <a:spcPts val="0"/>
              </a:spcBef>
              <a:buNone/>
            </a:pPr>
            <a:endParaRPr sz="3000">
              <a:solidFill>
                <a:schemeClr val="dk1"/>
              </a:solidFill>
            </a:endParaRPr>
          </a:p>
          <a:p>
            <a:pPr marL="342900" lvl="0" indent="-190500" rtl="0">
              <a:lnSpc>
                <a:spcPct val="115000"/>
              </a:lnSpc>
              <a:spcBef>
                <a:spcPts val="640"/>
              </a:spcBef>
              <a:buClr>
                <a:schemeClr val="dk1"/>
              </a:buClr>
              <a:buSzPct val="100000"/>
              <a:buFont typeface="Gloria Hallelujah"/>
            </a:pPr>
            <a:r>
              <a:rPr lang="en-US" sz="3000">
                <a:solidFill>
                  <a:schemeClr val="dk1"/>
                </a:solidFill>
              </a:rPr>
              <a:t>Any modification in plaintext result in a CBC residue computed by the receiver to be different from the CBC residue from the sender</a:t>
            </a:r>
          </a:p>
          <a:p>
            <a:pPr marL="1143000" lvl="2" indent="-129539" rtl="0">
              <a:lnSpc>
                <a:spcPct val="115000"/>
              </a:lnSpc>
              <a:spcBef>
                <a:spcPts val="560"/>
              </a:spcBef>
              <a:buClr>
                <a:srgbClr val="6B9462"/>
              </a:buClr>
              <a:buSzPct val="100000"/>
              <a:buFont typeface="Gloria Hallelujah"/>
            </a:pPr>
            <a:r>
              <a:rPr lang="en-US" sz="3000" b="1">
                <a:solidFill>
                  <a:srgbClr val="6B9462"/>
                </a:solidFill>
              </a:rPr>
              <a:t>Ensures integrity</a:t>
            </a:r>
          </a:p>
        </p:txBody>
      </p:sp>
      <p:pic>
        <p:nvPicPr>
          <p:cNvPr id="325" name="Shape 325"/>
          <p:cNvPicPr preferRelativeResize="0"/>
          <p:nvPr/>
        </p:nvPicPr>
        <p:blipFill>
          <a:blip r:embed="rId3">
            <a:alphaModFix/>
          </a:blip>
          <a:stretch>
            <a:fillRect/>
          </a:stretch>
        </p:blipFill>
        <p:spPr>
          <a:xfrm>
            <a:off x="832501" y="2052803"/>
            <a:ext cx="2401750" cy="2568550"/>
          </a:xfrm>
          <a:prstGeom prst="rect">
            <a:avLst/>
          </a:prstGeom>
          <a:noFill/>
          <a:ln>
            <a:noFill/>
          </a:ln>
        </p:spPr>
      </p:pic>
      <p:pic>
        <p:nvPicPr>
          <p:cNvPr id="326" name="Shape 326"/>
          <p:cNvPicPr preferRelativeResize="0"/>
          <p:nvPr/>
        </p:nvPicPr>
        <p:blipFill rotWithShape="1">
          <a:blip r:embed="rId4">
            <a:alphaModFix/>
          </a:blip>
          <a:srcRect l="51411"/>
          <a:stretch/>
        </p:blipFill>
        <p:spPr>
          <a:xfrm>
            <a:off x="528443" y="1802787"/>
            <a:ext cx="1948399" cy="2019300"/>
          </a:xfrm>
          <a:prstGeom prst="rect">
            <a:avLst/>
          </a:prstGeom>
          <a:noFill/>
          <a:ln>
            <a:noFill/>
          </a:ln>
        </p:spPr>
      </p:pic>
    </p:spTree>
  </p:cSld>
  <p:clrMapOvr>
    <a:masterClrMapping/>
  </p:clrMapOvr>
  <p:transition xmlns:p14="http://schemas.microsoft.com/office/powerpoint/2010/mai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pic>
        <p:nvPicPr>
          <p:cNvPr id="40" name="Shape 40"/>
          <p:cNvPicPr preferRelativeResize="0"/>
          <p:nvPr/>
        </p:nvPicPr>
        <p:blipFill>
          <a:blip r:embed="rId3">
            <a:alphaModFix/>
          </a:blip>
          <a:stretch>
            <a:fillRect/>
          </a:stretch>
        </p:blipFill>
        <p:spPr>
          <a:xfrm>
            <a:off x="280752" y="790750"/>
            <a:ext cx="3403474" cy="5377699"/>
          </a:xfrm>
          <a:prstGeom prst="rect">
            <a:avLst/>
          </a:prstGeom>
          <a:noFill/>
          <a:ln>
            <a:noFill/>
          </a:ln>
        </p:spPr>
      </p:pic>
      <p:sp>
        <p:nvSpPr>
          <p:cNvPr id="41" name="Shape 41"/>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Block Cipher Primitives</a:t>
            </a:r>
          </a:p>
        </p:txBody>
      </p:sp>
      <p:sp>
        <p:nvSpPr>
          <p:cNvPr id="42" name="Shape 42"/>
          <p:cNvSpPr txBox="1"/>
          <p:nvPr/>
        </p:nvSpPr>
        <p:spPr>
          <a:xfrm>
            <a:off x="2912675" y="1281250"/>
            <a:ext cx="8543100" cy="4661700"/>
          </a:xfrm>
          <a:prstGeom prst="rect">
            <a:avLst/>
          </a:prstGeom>
          <a:noFill/>
          <a:ln>
            <a:noFill/>
          </a:ln>
        </p:spPr>
        <p:txBody>
          <a:bodyPr lIns="91425" tIns="91425" rIns="91425" bIns="91425" anchor="ctr" anchorCtr="0">
            <a:noAutofit/>
          </a:bodyPr>
          <a:lstStyle/>
          <a:p>
            <a:pPr lvl="0" rtl="0">
              <a:spcBef>
                <a:spcPts val="640"/>
              </a:spcBef>
              <a:buNone/>
            </a:pPr>
            <a:r>
              <a:rPr lang="en-US" sz="3000">
                <a:solidFill>
                  <a:srgbClr val="6B9462"/>
                </a:solidFill>
                <a:latin typeface="Gloria Hallelujah"/>
                <a:ea typeface="Gloria Hallelujah"/>
                <a:cs typeface="Gloria Hallelujah"/>
                <a:sym typeface="Gloria Hallelujah"/>
              </a:rPr>
              <a:t>Diffusion: </a:t>
            </a:r>
          </a:p>
          <a:p>
            <a:pPr marL="742950" lvl="1" indent="-342900" rtl="0">
              <a:spcBef>
                <a:spcPts val="560"/>
              </a:spcBef>
              <a:buClr>
                <a:schemeClr val="dk1"/>
              </a:buClr>
              <a:buSzPct val="100000"/>
              <a:buFont typeface="Gloria Hallelujah"/>
              <a:buChar char="●"/>
            </a:pPr>
            <a:r>
              <a:rPr lang="en-US" sz="3000">
                <a:solidFill>
                  <a:schemeClr val="dk1"/>
                </a:solidFill>
                <a:latin typeface="Gloria Hallelujah"/>
                <a:ea typeface="Gloria Hallelujah"/>
                <a:cs typeface="Gloria Hallelujah"/>
                <a:sym typeface="Gloria Hallelujah"/>
              </a:rPr>
              <a:t>An encryption operation where the influence of one plaintext bit is spread over many ciphertext bits with the goal of hiding statistical properties of the plaintext</a:t>
            </a:r>
          </a:p>
          <a:p>
            <a:pPr marL="457200" lvl="0" indent="0" rtl="0">
              <a:spcBef>
                <a:spcPts val="560"/>
              </a:spcBef>
              <a:buNone/>
            </a:pPr>
            <a:endParaRPr sz="3000">
              <a:solidFill>
                <a:schemeClr val="dk1"/>
              </a:solidFill>
              <a:latin typeface="Gloria Hallelujah"/>
              <a:ea typeface="Gloria Hallelujah"/>
              <a:cs typeface="Gloria Hallelujah"/>
              <a:sym typeface="Gloria Hallelujah"/>
            </a:endParaRPr>
          </a:p>
          <a:p>
            <a:pPr marL="1600200" lvl="3" indent="-292100" rtl="0">
              <a:spcBef>
                <a:spcPts val="480"/>
              </a:spcBef>
              <a:buClr>
                <a:schemeClr val="dk1"/>
              </a:buClr>
              <a:buSzPct val="100000"/>
              <a:buFont typeface="Gloria Hallelujah"/>
              <a:buChar char="•"/>
            </a:pPr>
            <a:r>
              <a:rPr lang="en-US" sz="3000">
                <a:solidFill>
                  <a:schemeClr val="dk1"/>
                </a:solidFill>
                <a:latin typeface="Gloria Hallelujah"/>
                <a:ea typeface="Gloria Hallelujah"/>
                <a:cs typeface="Gloria Hallelujah"/>
                <a:sym typeface="Gloria Hallelujah"/>
              </a:rPr>
              <a:t>Achieved with </a:t>
            </a:r>
            <a:r>
              <a:rPr lang="en-US" sz="3000" b="1">
                <a:solidFill>
                  <a:srgbClr val="6B9462"/>
                </a:solidFill>
                <a:latin typeface="Gloria Hallelujah"/>
                <a:ea typeface="Gloria Hallelujah"/>
                <a:cs typeface="Gloria Hallelujah"/>
                <a:sym typeface="Gloria Hallelujah"/>
              </a:rPr>
              <a:t>permutation</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Shape 332"/>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Protecting Message Integrity</a:t>
            </a:r>
          </a:p>
        </p:txBody>
      </p:sp>
      <p:sp>
        <p:nvSpPr>
          <p:cNvPr id="333" name="Shape 333"/>
          <p:cNvSpPr txBox="1">
            <a:spLocks noGrp="1"/>
          </p:cNvSpPr>
          <p:nvPr>
            <p:ph type="body" idx="1"/>
          </p:nvPr>
        </p:nvSpPr>
        <p:spPr>
          <a:xfrm>
            <a:off x="3622775" y="1371600"/>
            <a:ext cx="7964999" cy="5061000"/>
          </a:xfrm>
          <a:prstGeom prst="rect">
            <a:avLst/>
          </a:prstGeom>
        </p:spPr>
        <p:txBody>
          <a:bodyPr lIns="117825" tIns="117825" rIns="117825" bIns="117825" anchor="t" anchorCtr="0">
            <a:noAutofit/>
          </a:bodyPr>
          <a:lstStyle/>
          <a:p>
            <a:pPr marL="342900" lvl="0" indent="-190500" rtl="0">
              <a:lnSpc>
                <a:spcPct val="100000"/>
              </a:lnSpc>
              <a:spcBef>
                <a:spcPts val="0"/>
              </a:spcBef>
              <a:buClr>
                <a:schemeClr val="dk1"/>
              </a:buClr>
              <a:buSzPct val="100000"/>
              <a:buFont typeface="Gloria Hallelujah"/>
            </a:pPr>
            <a:r>
              <a:rPr lang="en-US" sz="3000">
                <a:solidFill>
                  <a:schemeClr val="dk1"/>
                </a:solidFill>
              </a:rPr>
              <a:t>Simply sending all CBC blocks (for confidentiality) replicating last CBC block (for integrity) </a:t>
            </a:r>
            <a:r>
              <a:rPr lang="en-US" sz="3000" b="1">
                <a:solidFill>
                  <a:srgbClr val="6B9462"/>
                </a:solidFill>
              </a:rPr>
              <a:t>does not work</a:t>
            </a:r>
          </a:p>
          <a:p>
            <a:pPr marL="0" lvl="0" indent="0" rtl="0">
              <a:lnSpc>
                <a:spcPct val="100000"/>
              </a:lnSpc>
              <a:spcBef>
                <a:spcPts val="0"/>
              </a:spcBef>
              <a:buNone/>
            </a:pPr>
            <a:endParaRPr sz="3000" b="1">
              <a:solidFill>
                <a:srgbClr val="6B9462"/>
              </a:solidFill>
            </a:endParaRPr>
          </a:p>
          <a:p>
            <a:pPr marL="342900" lvl="0" indent="-190500" rtl="0">
              <a:lnSpc>
                <a:spcPct val="100000"/>
              </a:lnSpc>
              <a:spcBef>
                <a:spcPts val="640"/>
              </a:spcBef>
              <a:buClr>
                <a:schemeClr val="dk1"/>
              </a:buClr>
              <a:buSzPct val="100000"/>
              <a:buFont typeface="Gloria Hallelujah"/>
            </a:pPr>
            <a:r>
              <a:rPr lang="en-US" sz="3000" b="1">
                <a:solidFill>
                  <a:srgbClr val="4E75A8"/>
                </a:solidFill>
              </a:rPr>
              <a:t>Should use two separate secret keys: </a:t>
            </a:r>
            <a:r>
              <a:rPr lang="en-US" sz="3000">
                <a:solidFill>
                  <a:schemeClr val="dk1"/>
                </a:solidFill>
              </a:rPr>
              <a:t>one for encryption and the other for generating residue (two encryption passes)</a:t>
            </a:r>
          </a:p>
          <a:p>
            <a:pPr marL="0" lvl="0" indent="0" rtl="0">
              <a:lnSpc>
                <a:spcPct val="100000"/>
              </a:lnSpc>
              <a:spcBef>
                <a:spcPts val="640"/>
              </a:spcBef>
              <a:buNone/>
            </a:pPr>
            <a:endParaRPr sz="3000">
              <a:solidFill>
                <a:schemeClr val="dk1"/>
              </a:solidFill>
            </a:endParaRPr>
          </a:p>
          <a:p>
            <a:pPr marL="342900" lvl="0" indent="-190500" rtl="0">
              <a:lnSpc>
                <a:spcPct val="100000"/>
              </a:lnSpc>
              <a:spcBef>
                <a:spcPts val="640"/>
              </a:spcBef>
              <a:buClr>
                <a:schemeClr val="dk1"/>
              </a:buClr>
              <a:buSzPct val="100000"/>
              <a:buFont typeface="Gloria Hallelujah"/>
            </a:pPr>
            <a:r>
              <a:rPr lang="en-US" sz="3000">
                <a:solidFill>
                  <a:schemeClr val="dk1"/>
                </a:solidFill>
              </a:rPr>
              <a:t>Or, </a:t>
            </a:r>
            <a:r>
              <a:rPr lang="en-US" sz="3000" b="1">
                <a:solidFill>
                  <a:srgbClr val="6B9462"/>
                </a:solidFill>
              </a:rPr>
              <a:t>CBC</a:t>
            </a:r>
            <a:r>
              <a:rPr lang="en-US" sz="3000">
                <a:solidFill>
                  <a:schemeClr val="dk1"/>
                </a:solidFill>
              </a:rPr>
              <a:t> (message|hash of message)</a:t>
            </a:r>
          </a:p>
        </p:txBody>
      </p:sp>
      <p:pic>
        <p:nvPicPr>
          <p:cNvPr id="334" name="Shape 334"/>
          <p:cNvPicPr preferRelativeResize="0"/>
          <p:nvPr/>
        </p:nvPicPr>
        <p:blipFill>
          <a:blip r:embed="rId3">
            <a:alphaModFix/>
          </a:blip>
          <a:stretch>
            <a:fillRect/>
          </a:stretch>
        </p:blipFill>
        <p:spPr>
          <a:xfrm>
            <a:off x="832501" y="2052803"/>
            <a:ext cx="2629774" cy="2812399"/>
          </a:xfrm>
          <a:prstGeom prst="rect">
            <a:avLst/>
          </a:prstGeom>
          <a:noFill/>
          <a:ln>
            <a:noFill/>
          </a:ln>
        </p:spPr>
      </p:pic>
      <p:pic>
        <p:nvPicPr>
          <p:cNvPr id="335" name="Shape 335"/>
          <p:cNvPicPr preferRelativeResize="0"/>
          <p:nvPr/>
        </p:nvPicPr>
        <p:blipFill rotWithShape="1">
          <a:blip r:embed="rId4">
            <a:alphaModFix/>
          </a:blip>
          <a:srcRect l="51411"/>
          <a:stretch/>
        </p:blipFill>
        <p:spPr>
          <a:xfrm>
            <a:off x="528443" y="1802787"/>
            <a:ext cx="1948399" cy="2019300"/>
          </a:xfrm>
          <a:prstGeom prst="rect">
            <a:avLst/>
          </a:prstGeom>
          <a:noFill/>
          <a:ln>
            <a:noFill/>
          </a:ln>
        </p:spPr>
      </p:pic>
    </p:spTree>
  </p:cSld>
  <p:clrMapOvr>
    <a:masterClrMapping/>
  </p:clrMapOvr>
  <p:transition xmlns:p14="http://schemas.microsoft.com/office/powerpoint/2010/main" spd="slow">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Shape 341"/>
          <p:cNvSpPr txBox="1">
            <a:spLocks noGrp="1"/>
          </p:cNvSpPr>
          <p:nvPr>
            <p:ph type="title"/>
          </p:nvPr>
        </p:nvSpPr>
        <p:spPr>
          <a:xfrm>
            <a:off x="3045542" y="383050"/>
            <a:ext cx="6606457" cy="1143000"/>
          </a:xfrm>
          <a:prstGeom prst="rect">
            <a:avLst/>
          </a:prstGeom>
        </p:spPr>
        <p:txBody>
          <a:bodyPr lIns="117825" tIns="117825" rIns="117825" bIns="117825" anchor="ctr" anchorCtr="0">
            <a:noAutofit/>
          </a:bodyPr>
          <a:lstStyle/>
          <a:p>
            <a:pPr lvl="0" algn="l" rtl="0">
              <a:spcBef>
                <a:spcPts val="0"/>
              </a:spcBef>
              <a:buNone/>
            </a:pPr>
            <a:r>
              <a:rPr lang="en-US" dirty="0">
                <a:solidFill>
                  <a:srgbClr val="9B37AA"/>
                </a:solidFill>
              </a:rPr>
              <a:t>CBC Quiz</a:t>
            </a:r>
          </a:p>
        </p:txBody>
      </p:sp>
      <p:sp>
        <p:nvSpPr>
          <p:cNvPr id="342" name="Shape 342"/>
          <p:cNvSpPr txBox="1">
            <a:spLocks noGrp="1"/>
          </p:cNvSpPr>
          <p:nvPr>
            <p:ph type="body" idx="1"/>
          </p:nvPr>
        </p:nvSpPr>
        <p:spPr>
          <a:xfrm>
            <a:off x="2983350" y="3144325"/>
            <a:ext cx="8095200" cy="1872900"/>
          </a:xfrm>
          <a:prstGeom prst="rect">
            <a:avLst/>
          </a:prstGeom>
        </p:spPr>
        <p:txBody>
          <a:bodyPr lIns="117825" tIns="117825" rIns="117825" bIns="117825" anchor="t" anchorCtr="0">
            <a:noAutofit/>
          </a:bodyPr>
          <a:lstStyle/>
          <a:p>
            <a:pPr marL="0" lvl="0" indent="0" rtl="0">
              <a:lnSpc>
                <a:spcPct val="100000"/>
              </a:lnSpc>
              <a:spcBef>
                <a:spcPts val="0"/>
              </a:spcBef>
              <a:buNone/>
            </a:pPr>
            <a:r>
              <a:rPr lang="en-US" sz="3000">
                <a:solidFill>
                  <a:schemeClr val="dk1"/>
                </a:solidFill>
              </a:rPr>
              <a:t>CBC is more secure than ECB</a:t>
            </a:r>
          </a:p>
          <a:p>
            <a:pPr marL="0" indent="0" rtl="0">
              <a:lnSpc>
                <a:spcPct val="100000"/>
              </a:lnSpc>
              <a:spcBef>
                <a:spcPts val="640"/>
              </a:spcBef>
              <a:buNone/>
            </a:pPr>
            <a:endParaRPr sz="3000">
              <a:solidFill>
                <a:schemeClr val="dk1"/>
              </a:solidFill>
            </a:endParaRPr>
          </a:p>
          <a:p>
            <a:pPr marL="0" lvl="0" indent="0" rtl="0">
              <a:lnSpc>
                <a:spcPct val="100000"/>
              </a:lnSpc>
              <a:spcBef>
                <a:spcPts val="640"/>
              </a:spcBef>
              <a:buNone/>
            </a:pPr>
            <a:r>
              <a:rPr lang="en-US" sz="3000">
                <a:solidFill>
                  <a:schemeClr val="dk1"/>
                </a:solidFill>
              </a:rPr>
              <a:t>We can have both confidentiality and integrity protection with CBC by using just one key</a:t>
            </a:r>
          </a:p>
        </p:txBody>
      </p:sp>
      <p:pic>
        <p:nvPicPr>
          <p:cNvPr id="343" name="Shape 343"/>
          <p:cNvPicPr preferRelativeResize="0"/>
          <p:nvPr/>
        </p:nvPicPr>
        <p:blipFill>
          <a:blip r:embed="rId3">
            <a:alphaModFix/>
          </a:blip>
          <a:stretch>
            <a:fillRect/>
          </a:stretch>
        </p:blipFill>
        <p:spPr>
          <a:xfrm>
            <a:off x="1056446" y="736796"/>
            <a:ext cx="1617449" cy="1785496"/>
          </a:xfrm>
          <a:prstGeom prst="rect">
            <a:avLst/>
          </a:prstGeom>
          <a:noFill/>
          <a:ln>
            <a:noFill/>
          </a:ln>
        </p:spPr>
      </p:pic>
      <p:sp>
        <p:nvSpPr>
          <p:cNvPr id="344" name="Shape 344"/>
          <p:cNvSpPr txBox="1"/>
          <p:nvPr/>
        </p:nvSpPr>
        <p:spPr>
          <a:xfrm>
            <a:off x="3093850" y="1406800"/>
            <a:ext cx="7909199" cy="1286399"/>
          </a:xfrm>
          <a:prstGeom prst="rect">
            <a:avLst/>
          </a:prstGeom>
          <a:noFill/>
          <a:ln>
            <a:noFill/>
          </a:ln>
        </p:spPr>
        <p:txBody>
          <a:bodyPr lIns="91425" tIns="91425" rIns="91425" bIns="91425" anchor="ctr" anchorCtr="0">
            <a:noAutofit/>
          </a:bodyPr>
          <a:lstStyle/>
          <a:p>
            <a:pPr lvl="0" rtl="0">
              <a:spcBef>
                <a:spcPts val="0"/>
              </a:spcBef>
              <a:buNone/>
            </a:pPr>
            <a:r>
              <a:rPr lang="en-US" sz="3000" dirty="0">
                <a:solidFill>
                  <a:srgbClr val="4E75A8"/>
                </a:solidFill>
                <a:latin typeface="Gloria Hallelujah"/>
                <a:ea typeface="Gloria Hallelujah"/>
                <a:cs typeface="Gloria Hallelujah"/>
                <a:sym typeface="Gloria Hallelujah"/>
              </a:rPr>
              <a:t>Put a check next to the statements that are true:</a:t>
            </a:r>
          </a:p>
        </p:txBody>
      </p:sp>
      <p:sp>
        <p:nvSpPr>
          <p:cNvPr id="345" name="Shape 345"/>
          <p:cNvSpPr/>
          <p:nvPr/>
        </p:nvSpPr>
        <p:spPr>
          <a:xfrm>
            <a:off x="2141100" y="3256055"/>
            <a:ext cx="650700" cy="650700"/>
          </a:xfrm>
          <a:prstGeom prst="rect">
            <a:avLst/>
          </a:prstGeom>
          <a:noFill/>
          <a:ln w="38100" cap="flat" cmpd="sng">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46" name="Shape 346"/>
          <p:cNvSpPr/>
          <p:nvPr/>
        </p:nvSpPr>
        <p:spPr>
          <a:xfrm>
            <a:off x="2141100" y="4488105"/>
            <a:ext cx="650700" cy="650700"/>
          </a:xfrm>
          <a:prstGeom prst="rect">
            <a:avLst/>
          </a:prstGeom>
          <a:noFill/>
          <a:ln w="38100" cap="flat" cmpd="sng">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Shape 352"/>
          <p:cNvSpPr txBox="1">
            <a:spLocks noGrp="1"/>
          </p:cNvSpPr>
          <p:nvPr>
            <p:ph type="title"/>
          </p:nvPr>
        </p:nvSpPr>
        <p:spPr>
          <a:xfrm>
            <a:off x="944883" y="663066"/>
            <a:ext cx="10363200" cy="1143000"/>
          </a:xfrm>
          <a:prstGeom prst="rect">
            <a:avLst/>
          </a:prstGeom>
        </p:spPr>
        <p:txBody>
          <a:bodyPr lIns="117825" tIns="117825" rIns="117825" bIns="117825" anchor="ctr" anchorCtr="0">
            <a:noAutofit/>
          </a:bodyPr>
          <a:lstStyle/>
          <a:p>
            <a:pPr lvl="0" algn="l" rtl="0">
              <a:spcBef>
                <a:spcPts val="0"/>
              </a:spcBef>
              <a:buNone/>
            </a:pPr>
            <a:r>
              <a:rPr lang="en-US" sz="4800">
                <a:latin typeface="Questrial"/>
                <a:ea typeface="Questrial"/>
                <a:cs typeface="Questrial"/>
                <a:sym typeface="Questrial"/>
              </a:rPr>
              <a:t>Symmetric Encryption</a:t>
            </a:r>
          </a:p>
        </p:txBody>
      </p:sp>
      <p:sp>
        <p:nvSpPr>
          <p:cNvPr id="353" name="Shape 353"/>
          <p:cNvSpPr txBox="1"/>
          <p:nvPr/>
        </p:nvSpPr>
        <p:spPr>
          <a:xfrm>
            <a:off x="883908" y="831649"/>
            <a:ext cx="6616499" cy="2000100"/>
          </a:xfrm>
          <a:prstGeom prst="rect">
            <a:avLst/>
          </a:prstGeom>
          <a:noFill/>
          <a:ln>
            <a:noFill/>
          </a:ln>
        </p:spPr>
        <p:txBody>
          <a:bodyPr lIns="60950" tIns="60950" rIns="60950" bIns="60950" anchor="ctr" anchorCtr="0">
            <a:noAutofit/>
          </a:bodyPr>
          <a:lstStyle/>
          <a:p>
            <a:pPr lvl="0" rtl="0">
              <a:lnSpc>
                <a:spcPct val="150000"/>
              </a:lnSpc>
              <a:spcBef>
                <a:spcPts val="0"/>
              </a:spcBef>
              <a:buNone/>
            </a:pPr>
            <a:r>
              <a:rPr lang="en-US" sz="4000" b="1" dirty="0">
                <a:solidFill>
                  <a:schemeClr val="dk1"/>
                </a:solidFill>
                <a:latin typeface="Questrial"/>
                <a:ea typeface="Questrial"/>
                <a:cs typeface="Questrial"/>
                <a:sym typeface="Questrial"/>
              </a:rPr>
              <a:t> Lesson Summary</a:t>
            </a:r>
          </a:p>
        </p:txBody>
      </p:sp>
      <p:sp>
        <p:nvSpPr>
          <p:cNvPr id="354" name="Shape 354"/>
          <p:cNvSpPr txBox="1">
            <a:spLocks noGrp="1"/>
          </p:cNvSpPr>
          <p:nvPr>
            <p:ph type="body" idx="1"/>
          </p:nvPr>
        </p:nvSpPr>
        <p:spPr>
          <a:xfrm>
            <a:off x="798725" y="2418500"/>
            <a:ext cx="10124100" cy="1896299"/>
          </a:xfrm>
          <a:prstGeom prst="rect">
            <a:avLst/>
          </a:prstGeom>
        </p:spPr>
        <p:txBody>
          <a:bodyPr lIns="117825" tIns="117825" rIns="117825" bIns="117825" anchor="t" anchorCtr="0">
            <a:noAutofit/>
          </a:bodyPr>
          <a:lstStyle/>
          <a:p>
            <a:pPr marL="457200" lvl="0" indent="-228600" rtl="0">
              <a:lnSpc>
                <a:spcPct val="100000"/>
              </a:lnSpc>
              <a:spcBef>
                <a:spcPts val="0"/>
              </a:spcBef>
              <a:buClr>
                <a:srgbClr val="6B9462"/>
              </a:buClr>
              <a:buSzPct val="100000"/>
              <a:buFont typeface="Questrial"/>
            </a:pPr>
            <a:r>
              <a:rPr lang="en-US" sz="2400" b="1">
                <a:solidFill>
                  <a:srgbClr val="6B9462"/>
                </a:solidFill>
                <a:latin typeface="Questrial"/>
                <a:ea typeface="Questrial"/>
                <a:cs typeface="Questrial"/>
                <a:sym typeface="Questrial"/>
              </a:rPr>
              <a:t>Need both confusion and diffusion </a:t>
            </a:r>
          </a:p>
          <a:p>
            <a:pPr marL="457200" lvl="0" indent="-228600" rtl="0">
              <a:lnSpc>
                <a:spcPct val="100000"/>
              </a:lnSpc>
              <a:spcBef>
                <a:spcPts val="0"/>
              </a:spcBef>
              <a:buClr>
                <a:srgbClr val="6B9462"/>
              </a:buClr>
              <a:buSzPct val="100000"/>
              <a:buFont typeface="Questrial"/>
            </a:pPr>
            <a:r>
              <a:rPr lang="en-US" sz="2400" b="1">
                <a:solidFill>
                  <a:srgbClr val="6B9462"/>
                </a:solidFill>
                <a:latin typeface="Questrial"/>
                <a:ea typeface="Questrial"/>
                <a:cs typeface="Questrial"/>
                <a:sym typeface="Questrial"/>
              </a:rPr>
              <a:t>DES: input 64-bit, key 56-bit; encryption and decryption same algorithms but reversed per-round key sequence</a:t>
            </a:r>
          </a:p>
          <a:p>
            <a:pPr marL="457200" lvl="0" indent="-228600" rtl="0">
              <a:lnSpc>
                <a:spcPct val="100000"/>
              </a:lnSpc>
              <a:spcBef>
                <a:spcPts val="0"/>
              </a:spcBef>
              <a:buClr>
                <a:srgbClr val="6B9462"/>
              </a:buClr>
              <a:buSzPct val="100000"/>
              <a:buFont typeface="Questrial"/>
            </a:pPr>
            <a:r>
              <a:rPr lang="en-US" sz="2400" b="1">
                <a:solidFill>
                  <a:srgbClr val="6B9462"/>
                </a:solidFill>
                <a:latin typeface="Questrial"/>
                <a:ea typeface="Questrial"/>
                <a:cs typeface="Questrial"/>
                <a:sym typeface="Questrial"/>
              </a:rPr>
              <a:t>AES: input 128-bit, key 128/192/256 bits; decryption the reverse/inverse of encryption</a:t>
            </a:r>
          </a:p>
          <a:p>
            <a:pPr marL="457200" lvl="0" indent="-228600" rtl="0">
              <a:lnSpc>
                <a:spcPct val="100000"/>
              </a:lnSpc>
              <a:spcBef>
                <a:spcPts val="0"/>
              </a:spcBef>
              <a:buClr>
                <a:srgbClr val="6B9462"/>
              </a:buClr>
              <a:buSzPct val="100000"/>
              <a:buFont typeface="Questrial"/>
            </a:pPr>
            <a:r>
              <a:rPr lang="en-US" sz="2400" b="1">
                <a:solidFill>
                  <a:srgbClr val="6B9462"/>
                </a:solidFill>
                <a:latin typeface="Questrial"/>
                <a:ea typeface="Questrial"/>
                <a:cs typeface="Questrial"/>
                <a:sym typeface="Questrial"/>
              </a:rPr>
              <a:t>Use cipher-block-chaining to encrypt a large message</a:t>
            </a:r>
          </a:p>
          <a:p>
            <a:pPr marL="457200" lvl="0" indent="-228600" rtl="0">
              <a:lnSpc>
                <a:spcPct val="100000"/>
              </a:lnSpc>
              <a:spcBef>
                <a:spcPts val="0"/>
              </a:spcBef>
              <a:buClr>
                <a:srgbClr val="6B9462"/>
              </a:buClr>
              <a:buSzPct val="100000"/>
              <a:buFont typeface="Questrial"/>
            </a:pPr>
            <a:r>
              <a:rPr lang="en-US" sz="2400" b="1">
                <a:solidFill>
                  <a:srgbClr val="6B9462"/>
                </a:solidFill>
                <a:latin typeface="Questrial"/>
                <a:ea typeface="Questrial"/>
                <a:cs typeface="Questrial"/>
                <a:sym typeface="Questrial"/>
              </a:rPr>
              <a:t>Last CBC block can be use as MIC; use different keys for integrity and confidentiality</a:t>
            </a:r>
          </a:p>
        </p:txBody>
      </p:sp>
      <p:cxnSp>
        <p:nvCxnSpPr>
          <p:cNvPr id="355" name="Shape 355"/>
          <p:cNvCxnSpPr/>
          <p:nvPr/>
        </p:nvCxnSpPr>
        <p:spPr>
          <a:xfrm>
            <a:off x="864250" y="2366375"/>
            <a:ext cx="10124100" cy="0"/>
          </a:xfrm>
          <a:prstGeom prst="straightConnector1">
            <a:avLst/>
          </a:prstGeom>
          <a:noFill/>
          <a:ln w="38100" cap="flat" cmpd="sng">
            <a:solidFill>
              <a:srgbClr val="000000"/>
            </a:solidFill>
            <a:prstDash val="solid"/>
            <a:round/>
            <a:headEnd type="none" w="lg" len="lg"/>
            <a:tailEnd type="none" w="lg" len="lg"/>
          </a:ln>
        </p:spPr>
      </p:cxnSp>
      <p:cxnSp>
        <p:nvCxnSpPr>
          <p:cNvPr id="356" name="Shape 356"/>
          <p:cNvCxnSpPr/>
          <p:nvPr/>
        </p:nvCxnSpPr>
        <p:spPr>
          <a:xfrm>
            <a:off x="883900" y="5790550"/>
            <a:ext cx="10124100" cy="0"/>
          </a:xfrm>
          <a:prstGeom prst="straightConnector1">
            <a:avLst/>
          </a:prstGeom>
          <a:noFill/>
          <a:ln w="38100" cap="flat" cmpd="sng">
            <a:solidFill>
              <a:srgbClr val="000000"/>
            </a:solidFill>
            <a:prstDash val="solid"/>
            <a:round/>
            <a:headEnd type="none" w="lg" len="lg"/>
            <a:tailEnd type="none" w="lg" len="lg"/>
          </a:ln>
        </p:spPr>
      </p:cxnSp>
    </p:spTree>
  </p:cSld>
  <p:clrMapOvr>
    <a:masterClrMapping/>
  </p:clrMapOvr>
  <p:transition xmlns:p14="http://schemas.microsoft.com/office/powerpoint/2010/mai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a:spcBef>
                <a:spcPts val="0"/>
              </a:spcBef>
              <a:buNone/>
            </a:pPr>
            <a:r>
              <a:rPr lang="en-US">
                <a:solidFill>
                  <a:srgbClr val="9B37AA"/>
                </a:solidFill>
              </a:rPr>
              <a:t>Block Cipher Primitives</a:t>
            </a:r>
          </a:p>
        </p:txBody>
      </p:sp>
      <p:sp>
        <p:nvSpPr>
          <p:cNvPr id="49" name="Shape 49"/>
          <p:cNvSpPr txBox="1">
            <a:spLocks noGrp="1"/>
          </p:cNvSpPr>
          <p:nvPr>
            <p:ph type="body" idx="1"/>
          </p:nvPr>
        </p:nvSpPr>
        <p:spPr>
          <a:xfrm>
            <a:off x="1094650" y="1550450"/>
            <a:ext cx="10233299" cy="4532400"/>
          </a:xfrm>
          <a:prstGeom prst="rect">
            <a:avLst/>
          </a:prstGeom>
        </p:spPr>
        <p:txBody>
          <a:bodyPr lIns="117825" tIns="117825" rIns="117825" bIns="117825" anchor="t" anchorCtr="0">
            <a:noAutofit/>
          </a:bodyPr>
          <a:lstStyle/>
          <a:p>
            <a:pPr marL="342900" lvl="0" indent="-209550" rtl="0">
              <a:lnSpc>
                <a:spcPct val="100000"/>
              </a:lnSpc>
              <a:spcBef>
                <a:spcPts val="0"/>
              </a:spcBef>
              <a:buClr>
                <a:schemeClr val="dk1"/>
              </a:buClr>
              <a:buSzPct val="100000"/>
              <a:buFont typeface="Gloria Hallelujah"/>
            </a:pPr>
            <a:r>
              <a:rPr lang="en-US" sz="3000">
                <a:solidFill>
                  <a:schemeClr val="dk1"/>
                </a:solidFill>
              </a:rPr>
              <a:t>Both confusion and diffusion by</a:t>
            </a:r>
            <a:br>
              <a:rPr lang="en-US" sz="3000">
                <a:solidFill>
                  <a:schemeClr val="dk1"/>
                </a:solidFill>
              </a:rPr>
            </a:br>
            <a:r>
              <a:rPr lang="en-US" sz="3000">
                <a:solidFill>
                  <a:schemeClr val="dk1"/>
                </a:solidFill>
              </a:rPr>
              <a:t>themselves </a:t>
            </a:r>
            <a:r>
              <a:rPr lang="en-US" sz="3000" b="1">
                <a:solidFill>
                  <a:srgbClr val="6B9462"/>
                </a:solidFill>
              </a:rPr>
              <a:t>cannot provide (strong enough) security</a:t>
            </a:r>
          </a:p>
          <a:p>
            <a:pPr marL="0" lvl="0" indent="0" rtl="0">
              <a:lnSpc>
                <a:spcPct val="100000"/>
              </a:lnSpc>
              <a:spcBef>
                <a:spcPts val="0"/>
              </a:spcBef>
              <a:buNone/>
            </a:pPr>
            <a:endParaRPr sz="3000">
              <a:solidFill>
                <a:schemeClr val="dk1"/>
              </a:solidFill>
            </a:endParaRPr>
          </a:p>
          <a:p>
            <a:pPr marL="342900" lvl="0" indent="-209550" rtl="0">
              <a:lnSpc>
                <a:spcPct val="100000"/>
              </a:lnSpc>
              <a:spcBef>
                <a:spcPts val="560"/>
              </a:spcBef>
              <a:buClr>
                <a:schemeClr val="dk1"/>
              </a:buClr>
              <a:buSzPct val="100000"/>
              <a:buFont typeface="Gloria Hallelujah"/>
            </a:pPr>
            <a:r>
              <a:rPr lang="en-US" sz="3000" b="1">
                <a:solidFill>
                  <a:srgbClr val="6B9462"/>
                </a:solidFill>
              </a:rPr>
              <a:t>Round:</a:t>
            </a:r>
            <a:r>
              <a:rPr lang="en-US" sz="3000">
                <a:solidFill>
                  <a:schemeClr val="dk1"/>
                </a:solidFill>
              </a:rPr>
              <a:t> combination of substitution and permutation, and do so often enough so that a bit change can affect every output bit</a:t>
            </a:r>
          </a:p>
          <a:p>
            <a:pPr>
              <a:lnSpc>
                <a:spcPct val="100000"/>
              </a:lnSpc>
              <a:spcBef>
                <a:spcPts val="0"/>
              </a:spcBef>
              <a:buNone/>
            </a:pPr>
            <a:endParaRPr sz="3000"/>
          </a:p>
        </p:txBody>
      </p:sp>
      <p:pic>
        <p:nvPicPr>
          <p:cNvPr id="50" name="Shape 50"/>
          <p:cNvPicPr preferRelativeResize="0"/>
          <p:nvPr/>
        </p:nvPicPr>
        <p:blipFill>
          <a:blip r:embed="rId3">
            <a:alphaModFix/>
          </a:blip>
          <a:stretch>
            <a:fillRect/>
          </a:stretch>
        </p:blipFill>
        <p:spPr>
          <a:xfrm>
            <a:off x="10533800" y="288049"/>
            <a:ext cx="956150" cy="1510775"/>
          </a:xfrm>
          <a:prstGeom prst="rect">
            <a:avLst/>
          </a:prstGeom>
          <a:noFill/>
          <a:ln>
            <a:noFill/>
          </a:ln>
        </p:spPr>
      </p:pic>
      <p:pic>
        <p:nvPicPr>
          <p:cNvPr id="51" name="Shape 51"/>
          <p:cNvPicPr preferRelativeResize="0"/>
          <p:nvPr/>
        </p:nvPicPr>
        <p:blipFill>
          <a:blip r:embed="rId4">
            <a:alphaModFix/>
          </a:blip>
          <a:stretch>
            <a:fillRect/>
          </a:stretch>
        </p:blipFill>
        <p:spPr>
          <a:xfrm>
            <a:off x="9229125" y="146150"/>
            <a:ext cx="1304681" cy="190745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title"/>
          </p:nvPr>
        </p:nvSpPr>
        <p:spPr>
          <a:xfrm>
            <a:off x="2440249" y="603600"/>
            <a:ext cx="7736683" cy="819600"/>
          </a:xfrm>
          <a:prstGeom prst="rect">
            <a:avLst/>
          </a:prstGeom>
        </p:spPr>
        <p:txBody>
          <a:bodyPr lIns="117825" tIns="117825" rIns="117825" bIns="117825" anchor="ctr" anchorCtr="0">
            <a:noAutofit/>
          </a:bodyPr>
          <a:lstStyle/>
          <a:p>
            <a:pPr lvl="0" algn="l" rtl="0">
              <a:spcBef>
                <a:spcPts val="0"/>
              </a:spcBef>
              <a:buNone/>
            </a:pPr>
            <a:r>
              <a:rPr lang="en-US" dirty="0">
                <a:solidFill>
                  <a:srgbClr val="9B37AA"/>
                </a:solidFill>
              </a:rPr>
              <a:t>Block Cipher Quiz</a:t>
            </a:r>
          </a:p>
        </p:txBody>
      </p:sp>
      <p:sp>
        <p:nvSpPr>
          <p:cNvPr id="58" name="Shape 58"/>
          <p:cNvSpPr txBox="1">
            <a:spLocks noGrp="1"/>
          </p:cNvSpPr>
          <p:nvPr>
            <p:ph type="body" idx="1"/>
          </p:nvPr>
        </p:nvSpPr>
        <p:spPr>
          <a:xfrm>
            <a:off x="3457300" y="2097925"/>
            <a:ext cx="10363200" cy="819600"/>
          </a:xfrm>
          <a:prstGeom prst="rect">
            <a:avLst/>
          </a:prstGeom>
        </p:spPr>
        <p:txBody>
          <a:bodyPr lIns="117825" tIns="117825" rIns="117825" bIns="117825" anchor="t" anchorCtr="0">
            <a:noAutofit/>
          </a:bodyPr>
          <a:lstStyle/>
          <a:p>
            <a:pPr marL="0" lvl="0" indent="0" rtl="0">
              <a:lnSpc>
                <a:spcPct val="100000"/>
              </a:lnSpc>
              <a:spcBef>
                <a:spcPts val="560"/>
              </a:spcBef>
              <a:buNone/>
            </a:pPr>
            <a:r>
              <a:rPr lang="en-US" sz="3000">
                <a:solidFill>
                  <a:srgbClr val="6B9462"/>
                </a:solidFill>
              </a:rPr>
              <a:t>A block cipher should...</a:t>
            </a:r>
          </a:p>
          <a:p>
            <a:pPr marL="914400" lvl="0" indent="0" rtl="0">
              <a:lnSpc>
                <a:spcPct val="100000"/>
              </a:lnSpc>
              <a:spcBef>
                <a:spcPts val="480"/>
              </a:spcBef>
              <a:buNone/>
            </a:pPr>
            <a:endParaRPr sz="3000">
              <a:solidFill>
                <a:schemeClr val="dk1"/>
              </a:solidFill>
            </a:endParaRPr>
          </a:p>
          <a:p>
            <a:pPr lvl="0" rtl="0">
              <a:spcBef>
                <a:spcPts val="0"/>
              </a:spcBef>
              <a:buNone/>
            </a:pPr>
            <a:endParaRPr/>
          </a:p>
        </p:txBody>
      </p:sp>
      <p:pic>
        <p:nvPicPr>
          <p:cNvPr id="59" name="Shape 59"/>
          <p:cNvPicPr preferRelativeResize="0"/>
          <p:nvPr/>
        </p:nvPicPr>
        <p:blipFill>
          <a:blip r:embed="rId3">
            <a:alphaModFix/>
          </a:blip>
          <a:stretch>
            <a:fillRect/>
          </a:stretch>
        </p:blipFill>
        <p:spPr>
          <a:xfrm>
            <a:off x="699271" y="500221"/>
            <a:ext cx="1617449" cy="1785496"/>
          </a:xfrm>
          <a:prstGeom prst="rect">
            <a:avLst/>
          </a:prstGeom>
          <a:noFill/>
          <a:ln>
            <a:noFill/>
          </a:ln>
        </p:spPr>
      </p:pic>
      <p:sp>
        <p:nvSpPr>
          <p:cNvPr id="60" name="Shape 60"/>
          <p:cNvSpPr txBox="1"/>
          <p:nvPr/>
        </p:nvSpPr>
        <p:spPr>
          <a:xfrm>
            <a:off x="2505925" y="1295400"/>
            <a:ext cx="10159199" cy="819600"/>
          </a:xfrm>
          <a:prstGeom prst="rect">
            <a:avLst/>
          </a:prstGeom>
          <a:noFill/>
          <a:ln>
            <a:noFill/>
          </a:ln>
        </p:spPr>
        <p:txBody>
          <a:bodyPr lIns="91425" tIns="91425" rIns="91425" bIns="91425" anchor="ctr" anchorCtr="0">
            <a:noAutofit/>
          </a:bodyPr>
          <a:lstStyle/>
          <a:p>
            <a:pPr lvl="0" rtl="0">
              <a:spcBef>
                <a:spcPts val="0"/>
              </a:spcBef>
              <a:buNone/>
            </a:pPr>
            <a:r>
              <a:rPr lang="en-US" sz="3000" dirty="0">
                <a:solidFill>
                  <a:schemeClr val="dk1"/>
                </a:solidFill>
                <a:latin typeface="Gloria Hallelujah"/>
                <a:ea typeface="Gloria Hallelujah"/>
                <a:cs typeface="Gloria Hallelujah"/>
                <a:sym typeface="Gloria Hallelujah"/>
              </a:rPr>
              <a:t>Select all correct answers to complete that statement.</a:t>
            </a:r>
          </a:p>
        </p:txBody>
      </p:sp>
      <p:sp>
        <p:nvSpPr>
          <p:cNvPr id="61" name="Shape 61"/>
          <p:cNvSpPr/>
          <p:nvPr/>
        </p:nvSpPr>
        <p:spPr>
          <a:xfrm>
            <a:off x="1753800" y="2954355"/>
            <a:ext cx="650700" cy="650700"/>
          </a:xfrm>
          <a:prstGeom prst="rect">
            <a:avLst/>
          </a:prstGeom>
          <a:noFill/>
          <a:ln w="38100" cap="flat" cmpd="sng">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2" name="Shape 62"/>
          <p:cNvSpPr/>
          <p:nvPr/>
        </p:nvSpPr>
        <p:spPr>
          <a:xfrm>
            <a:off x="1753800" y="3829105"/>
            <a:ext cx="650700" cy="650700"/>
          </a:xfrm>
          <a:prstGeom prst="rect">
            <a:avLst/>
          </a:prstGeom>
          <a:noFill/>
          <a:ln w="38100" cap="flat" cmpd="sng">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3" name="Shape 63"/>
          <p:cNvSpPr/>
          <p:nvPr/>
        </p:nvSpPr>
        <p:spPr>
          <a:xfrm>
            <a:off x="1753800" y="4703855"/>
            <a:ext cx="650700" cy="650700"/>
          </a:xfrm>
          <a:prstGeom prst="rect">
            <a:avLst/>
          </a:prstGeom>
          <a:noFill/>
          <a:ln w="38100" cap="flat" cmpd="sng">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4" name="Shape 64"/>
          <p:cNvSpPr/>
          <p:nvPr/>
        </p:nvSpPr>
        <p:spPr>
          <a:xfrm>
            <a:off x="1753800" y="5734680"/>
            <a:ext cx="650700" cy="650700"/>
          </a:xfrm>
          <a:prstGeom prst="rect">
            <a:avLst/>
          </a:prstGeom>
          <a:noFill/>
          <a:ln w="38100" cap="flat" cmpd="sng">
            <a:solidFill>
              <a:schemeClr val="dk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5" name="Shape 65"/>
          <p:cNvSpPr txBox="1"/>
          <p:nvPr/>
        </p:nvSpPr>
        <p:spPr>
          <a:xfrm>
            <a:off x="2565050" y="5658475"/>
            <a:ext cx="5393399" cy="819600"/>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Keep the algorithm secret</a:t>
            </a:r>
          </a:p>
        </p:txBody>
      </p:sp>
      <p:sp>
        <p:nvSpPr>
          <p:cNvPr id="66" name="Shape 66"/>
          <p:cNvSpPr txBox="1"/>
          <p:nvPr/>
        </p:nvSpPr>
        <p:spPr>
          <a:xfrm>
            <a:off x="2565050" y="4539125"/>
            <a:ext cx="8349899" cy="1068299"/>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Use a few rounds, each with a combination of substitution and permutation</a:t>
            </a:r>
          </a:p>
        </p:txBody>
      </p:sp>
      <p:sp>
        <p:nvSpPr>
          <p:cNvPr id="67" name="Shape 67"/>
          <p:cNvSpPr txBox="1"/>
          <p:nvPr/>
        </p:nvSpPr>
        <p:spPr>
          <a:xfrm>
            <a:off x="2565050" y="3668437"/>
            <a:ext cx="8980799" cy="819600"/>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Use permutation to achieve diffusion</a:t>
            </a:r>
          </a:p>
        </p:txBody>
      </p:sp>
      <p:sp>
        <p:nvSpPr>
          <p:cNvPr id="68" name="Shape 68"/>
          <p:cNvSpPr txBox="1"/>
          <p:nvPr/>
        </p:nvSpPr>
        <p:spPr>
          <a:xfrm>
            <a:off x="2565050" y="2715500"/>
            <a:ext cx="8980799" cy="961199"/>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Use substitution to achieve confusion</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Data Encryption Standard</a:t>
            </a:r>
          </a:p>
        </p:txBody>
      </p:sp>
      <p:sp>
        <p:nvSpPr>
          <p:cNvPr id="75" name="Shape 75"/>
          <p:cNvSpPr txBox="1">
            <a:spLocks noGrp="1"/>
          </p:cNvSpPr>
          <p:nvPr>
            <p:ph type="body" idx="1"/>
          </p:nvPr>
        </p:nvSpPr>
        <p:spPr>
          <a:xfrm>
            <a:off x="6525350" y="1465975"/>
            <a:ext cx="5383499" cy="4904699"/>
          </a:xfrm>
          <a:prstGeom prst="rect">
            <a:avLst/>
          </a:prstGeom>
        </p:spPr>
        <p:txBody>
          <a:bodyPr lIns="117825" tIns="117825" rIns="117825" bIns="117825" anchor="t" anchorCtr="0">
            <a:noAutofit/>
          </a:bodyPr>
          <a:lstStyle/>
          <a:p>
            <a:pPr marL="342900" lvl="0" indent="-190500" rtl="0">
              <a:lnSpc>
                <a:spcPct val="100000"/>
              </a:lnSpc>
              <a:spcBef>
                <a:spcPts val="0"/>
              </a:spcBef>
              <a:buClr>
                <a:schemeClr val="dk1"/>
              </a:buClr>
              <a:buSzPct val="100000"/>
              <a:buFont typeface="Gloria Hallelujah"/>
            </a:pPr>
            <a:r>
              <a:rPr lang="en-US" sz="3000">
                <a:solidFill>
                  <a:schemeClr val="dk1"/>
                </a:solidFill>
              </a:rPr>
              <a:t>Published in 1977, standardized in 1979</a:t>
            </a:r>
          </a:p>
          <a:p>
            <a:pPr marL="342900" lvl="0" indent="-190500" rtl="0">
              <a:lnSpc>
                <a:spcPct val="100000"/>
              </a:lnSpc>
              <a:spcBef>
                <a:spcPts val="640"/>
              </a:spcBef>
              <a:buClr>
                <a:schemeClr val="dk1"/>
              </a:buClr>
              <a:buSzPct val="100000"/>
              <a:buFont typeface="Gloria Hallelujah"/>
            </a:pPr>
            <a:r>
              <a:rPr lang="en-US" sz="3000" b="1">
                <a:solidFill>
                  <a:srgbClr val="6B9462"/>
                </a:solidFill>
              </a:rPr>
              <a:t>Key:</a:t>
            </a:r>
            <a:r>
              <a:rPr lang="en-US" sz="3000">
                <a:solidFill>
                  <a:schemeClr val="dk1"/>
                </a:solidFill>
              </a:rPr>
              <a:t> 64 bit quantity=8-bit parity+56-bit key</a:t>
            </a:r>
          </a:p>
          <a:p>
            <a:pPr marL="1143000" lvl="2" indent="-129539" rtl="0">
              <a:lnSpc>
                <a:spcPct val="100000"/>
              </a:lnSpc>
              <a:spcBef>
                <a:spcPts val="560"/>
              </a:spcBef>
              <a:buClr>
                <a:schemeClr val="dk1"/>
              </a:buClr>
              <a:buSzPct val="100000"/>
              <a:buFont typeface="Gloria Hallelujah"/>
            </a:pPr>
            <a:r>
              <a:rPr lang="en-US" sz="3000">
                <a:solidFill>
                  <a:schemeClr val="dk1"/>
                </a:solidFill>
              </a:rPr>
              <a:t>Every 8</a:t>
            </a:r>
            <a:r>
              <a:rPr lang="en-US" sz="3000" baseline="30000">
                <a:solidFill>
                  <a:schemeClr val="dk1"/>
                </a:solidFill>
              </a:rPr>
              <a:t>th</a:t>
            </a:r>
            <a:r>
              <a:rPr lang="en-US" sz="3000">
                <a:solidFill>
                  <a:schemeClr val="dk1"/>
                </a:solidFill>
              </a:rPr>
              <a:t> bit is a parity bit</a:t>
            </a:r>
          </a:p>
          <a:p>
            <a:pPr marL="342900" lvl="0" indent="-190500" rtl="0">
              <a:lnSpc>
                <a:spcPct val="100000"/>
              </a:lnSpc>
              <a:spcBef>
                <a:spcPts val="640"/>
              </a:spcBef>
              <a:buClr>
                <a:schemeClr val="dk1"/>
              </a:buClr>
              <a:buSzPct val="100000"/>
              <a:buFont typeface="Gloria Hallelujah"/>
            </a:pPr>
            <a:r>
              <a:rPr lang="en-US" sz="3000">
                <a:solidFill>
                  <a:schemeClr val="dk1"/>
                </a:solidFill>
              </a:rPr>
              <a:t>64 bit input, 64 bit output</a:t>
            </a:r>
          </a:p>
          <a:p>
            <a:pPr lvl="0" rtl="0">
              <a:spcBef>
                <a:spcPts val="0"/>
              </a:spcBef>
              <a:buNone/>
            </a:pPr>
            <a:endParaRPr sz="3000"/>
          </a:p>
        </p:txBody>
      </p:sp>
      <p:pic>
        <p:nvPicPr>
          <p:cNvPr id="76" name="Shape 76"/>
          <p:cNvPicPr preferRelativeResize="0"/>
          <p:nvPr/>
        </p:nvPicPr>
        <p:blipFill>
          <a:blip r:embed="rId3">
            <a:alphaModFix/>
          </a:blip>
          <a:stretch>
            <a:fillRect/>
          </a:stretch>
        </p:blipFill>
        <p:spPr>
          <a:xfrm>
            <a:off x="764737" y="1839187"/>
            <a:ext cx="5191125" cy="3419475"/>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812241" y="-93127"/>
            <a:ext cx="10363200" cy="1143000"/>
          </a:xfrm>
          <a:prstGeom prst="rect">
            <a:avLst/>
          </a:prstGeom>
        </p:spPr>
        <p:txBody>
          <a:bodyPr lIns="117825" tIns="117825" rIns="117825" bIns="117825" anchor="ctr" anchorCtr="0">
            <a:noAutofit/>
          </a:bodyPr>
          <a:lstStyle/>
          <a:p>
            <a:pPr>
              <a:spcBef>
                <a:spcPts val="0"/>
              </a:spcBef>
              <a:buNone/>
            </a:pPr>
            <a:r>
              <a:rPr lang="en-US" dirty="0">
                <a:solidFill>
                  <a:srgbClr val="9B37AA"/>
                </a:solidFill>
              </a:rPr>
              <a:t>Data Encryption Standard</a:t>
            </a:r>
          </a:p>
        </p:txBody>
      </p:sp>
      <p:pic>
        <p:nvPicPr>
          <p:cNvPr id="83" name="Shape 83"/>
          <p:cNvPicPr preferRelativeResize="0"/>
          <p:nvPr/>
        </p:nvPicPr>
        <p:blipFill>
          <a:blip r:embed="rId3">
            <a:alphaModFix/>
          </a:blip>
          <a:stretch>
            <a:fillRect/>
          </a:stretch>
        </p:blipFill>
        <p:spPr>
          <a:xfrm>
            <a:off x="1638300" y="1144162"/>
            <a:ext cx="8915400" cy="5229225"/>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812241" y="-25395"/>
            <a:ext cx="10363200" cy="1143000"/>
          </a:xfrm>
          <a:prstGeom prst="rect">
            <a:avLst/>
          </a:prstGeom>
        </p:spPr>
        <p:txBody>
          <a:bodyPr lIns="117825" tIns="117825" rIns="117825" bIns="117825" anchor="ctr" anchorCtr="0">
            <a:noAutofit/>
          </a:bodyPr>
          <a:lstStyle/>
          <a:p>
            <a:pPr lvl="0" rtl="0">
              <a:spcBef>
                <a:spcPts val="0"/>
              </a:spcBef>
              <a:buNone/>
            </a:pPr>
            <a:r>
              <a:rPr lang="en-US" dirty="0">
                <a:solidFill>
                  <a:srgbClr val="9B37AA"/>
                </a:solidFill>
              </a:rPr>
              <a:t>Data Encryption Standard</a:t>
            </a:r>
          </a:p>
        </p:txBody>
      </p:sp>
      <p:pic>
        <p:nvPicPr>
          <p:cNvPr id="90" name="Shape 90"/>
          <p:cNvPicPr preferRelativeResize="0"/>
          <p:nvPr/>
        </p:nvPicPr>
        <p:blipFill>
          <a:blip r:embed="rId3">
            <a:alphaModFix/>
          </a:blip>
          <a:stretch>
            <a:fillRect/>
          </a:stretch>
        </p:blipFill>
        <p:spPr>
          <a:xfrm>
            <a:off x="1409700" y="1207175"/>
            <a:ext cx="9372600" cy="474345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1_591wF97">
  <a:themeElements>
    <a:clrScheme name="591wF97 1">
      <a:dk1>
        <a:srgbClr val="000000"/>
      </a:dk1>
      <a:lt1>
        <a:srgbClr val="FFFFFF"/>
      </a:lt1>
      <a:dk2>
        <a:srgbClr val="3333FF"/>
      </a:dk2>
      <a:lt2>
        <a:srgbClr val="00FFFF"/>
      </a:lt2>
      <a:accent1>
        <a:srgbClr val="00CCCC"/>
      </a:accent1>
      <a:accent2>
        <a:srgbClr val="CC99FF"/>
      </a:accent2>
      <a:accent3>
        <a:srgbClr val="ADADFF"/>
      </a:accent3>
      <a:accent4>
        <a:srgbClr val="DADADA"/>
      </a:accent4>
      <a:accent5>
        <a:srgbClr val="AAE2E2"/>
      </a:accent5>
      <a:accent6>
        <a:srgbClr val="B98AE7"/>
      </a:accent6>
      <a:hlink>
        <a:srgbClr val="6600CC"/>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2895</TotalTime>
  <Words>4174</Words>
  <Application>Microsoft Macintosh PowerPoint</Application>
  <PresentationFormat>Custom</PresentationFormat>
  <Paragraphs>460</Paragraphs>
  <Slides>42</Slides>
  <Notes>42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42</vt:i4>
      </vt:variant>
    </vt:vector>
  </HeadingPairs>
  <TitlesOfParts>
    <vt:vector size="45" baseType="lpstr">
      <vt:lpstr>Gloria Hallelujah</vt:lpstr>
      <vt:lpstr>Questrial</vt:lpstr>
      <vt:lpstr>1_591wF97</vt:lpstr>
      <vt:lpstr>Symmetric Encryption</vt:lpstr>
      <vt:lpstr>Block Cipher Scheme</vt:lpstr>
      <vt:lpstr>Block Cipher Primitives</vt:lpstr>
      <vt:lpstr>Block Cipher Primitives</vt:lpstr>
      <vt:lpstr>Block Cipher Primitives</vt:lpstr>
      <vt:lpstr>Block Cipher Quiz</vt:lpstr>
      <vt:lpstr>Data Encryption Standard</vt:lpstr>
      <vt:lpstr>Data Encryption Standard</vt:lpstr>
      <vt:lpstr>Data Encryption Standard</vt:lpstr>
      <vt:lpstr>Data Encryption Standard</vt:lpstr>
      <vt:lpstr>Decryption</vt:lpstr>
      <vt:lpstr>XOR Quiz</vt:lpstr>
      <vt:lpstr>Mangler Function</vt:lpstr>
      <vt:lpstr>S-Box (Substitute and Shrink)</vt:lpstr>
      <vt:lpstr>S-Box Quiz</vt:lpstr>
      <vt:lpstr>Security of DES</vt:lpstr>
      <vt:lpstr>Triple DES</vt:lpstr>
      <vt:lpstr>DES Quiz</vt:lpstr>
      <vt:lpstr>Advanced Encryption Standard</vt:lpstr>
      <vt:lpstr>Advanced Encryption Standard</vt:lpstr>
      <vt:lpstr>AES Round</vt:lpstr>
      <vt:lpstr>PowerPoint Presentation</vt:lpstr>
      <vt:lpstr>A Stick Figure Guide to AES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AES Encryption Quiz</vt:lpstr>
      <vt:lpstr>Encrypting a Large Message</vt:lpstr>
      <vt:lpstr>Encrypting a Large Message</vt:lpstr>
      <vt:lpstr>Encrypting a Large Message</vt:lpstr>
      <vt:lpstr>Encrypting a Large Message</vt:lpstr>
      <vt:lpstr>Encrypting a Large Message</vt:lpstr>
      <vt:lpstr>CBC Decryption</vt:lpstr>
      <vt:lpstr>General K-Bit Cipher Feedback Mode (CFB)</vt:lpstr>
      <vt:lpstr>Protecting Message Integrity</vt:lpstr>
      <vt:lpstr>Protecting Message Integrity</vt:lpstr>
      <vt:lpstr>CBC Quiz</vt:lpstr>
      <vt:lpstr>Symmetric Encryption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Symmetric Encryption</dc:title>
  <cp:lastModifiedBy>Wenke Lee</cp:lastModifiedBy>
  <cp:revision>5</cp:revision>
  <dcterms:modified xsi:type="dcterms:W3CDTF">2015-10-29T15:48:05Z</dcterms:modified>
</cp:coreProperties>
</file>